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1" r:id="rId2"/>
    <p:sldId id="256" r:id="rId3"/>
    <p:sldId id="266" r:id="rId4"/>
    <p:sldId id="258" r:id="rId5"/>
    <p:sldId id="272" r:id="rId6"/>
    <p:sldId id="275" r:id="rId7"/>
    <p:sldId id="274" r:id="rId8"/>
    <p:sldId id="263" r:id="rId9"/>
    <p:sldId id="259" r:id="rId10"/>
    <p:sldId id="277" r:id="rId11"/>
    <p:sldId id="276" r:id="rId12"/>
    <p:sldId id="281" r:id="rId13"/>
    <p:sldId id="278" r:id="rId14"/>
    <p:sldId id="280" r:id="rId15"/>
    <p:sldId id="279" r:id="rId16"/>
    <p:sldId id="262" r:id="rId17"/>
    <p:sldId id="269" r:id="rId18"/>
    <p:sldId id="268" r:id="rId19"/>
    <p:sldId id="286" r:id="rId20"/>
    <p:sldId id="289" r:id="rId21"/>
    <p:sldId id="264" r:id="rId22"/>
    <p:sldId id="293" r:id="rId23"/>
    <p:sldId id="294" r:id="rId24"/>
    <p:sldId id="295" r:id="rId25"/>
    <p:sldId id="288" r:id="rId26"/>
    <p:sldId id="287" r:id="rId27"/>
    <p:sldId id="291" r:id="rId28"/>
    <p:sldId id="260" r:id="rId29"/>
    <p:sldId id="267" r:id="rId30"/>
    <p:sldId id="29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681BA-38D5-4A38-9E93-06BC6E8A2CC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A955E-8909-44A4-8FA1-6D49BAA20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136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A955E-8909-44A4-8FA1-6D49BAA20D0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12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A955E-8909-44A4-8FA1-6D49BAA20D0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39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486EB-8AE6-4F96-817A-AEF88BF6D0E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5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19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94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624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64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20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53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7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941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56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04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C50E0-D542-47AA-B551-4366E4952C4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CFEB-4FE5-409F-B4C9-A84A89408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ria.ru/20200630/1573661210.html&amp;sa=D&amp;ust=1610544253039000&amp;usg=AFQjCNFIFvwykEWH7kRm4KuPgxao6IMdg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q=https://tass.ru/obschestvo/8782655&amp;sa=D&amp;ust=1610544253039000&amp;usg=AFQjCNFU9QZ9kGsd0HRqPd5w1oSLgrpNTQ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20090" y="262890"/>
            <a:ext cx="11266595" cy="122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</a:rPr>
              <a:t>Лаборатория иммунохимии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</a:rPr>
              <a:t>физиологически активных веществ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</a:rPr>
              <a:t>Институт физиологически активных веществ РАН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333500" y="2297430"/>
            <a:ext cx="106680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Основные подходы к диагностике профилактике и лечению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коронавирусной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инфекции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ru-RU" sz="2800" dirty="0"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Мягкова Марина Александровна,</a:t>
            </a:r>
            <a:endParaRPr 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д.б.н., профессор</a:t>
            </a:r>
            <a:endParaRPr 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11" descr="логотип ИФА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3960" y="6033650"/>
            <a:ext cx="3177539" cy="6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i.pinimg.com/originals/a9/73/0b/a9730b13de52fda36d3c005dae121f81.jpg">
            <a:extLst>
              <a:ext uri="{FF2B5EF4-FFF2-40B4-BE49-F238E27FC236}">
                <a16:creationId xmlns="" xmlns:a16="http://schemas.microsoft.com/office/drawing/2014/main" id="{08778816-3D56-4729-8C41-3F202CA42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6" t="9091" r="8212"/>
          <a:stretch/>
        </p:blipFill>
        <p:spPr bwMode="auto">
          <a:xfrm>
            <a:off x="3729228" y="15837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AEB1D-4E4B-4188-B2AD-D66B0675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350" y="255144"/>
            <a:ext cx="8668511" cy="1103883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>
                <a:latin typeface="+mn-lt"/>
                <a:cs typeface="Times New Roman" panose="02020603050405020304" pitchFamily="18" charset="0"/>
              </a:rPr>
              <a:t>Методы диагностики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="" xmlns:a16="http://schemas.microsoft.com/office/drawing/2014/main" id="{F8E3389F-CA5C-47C8-A092-F225FE72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2" y="1142298"/>
            <a:ext cx="10099897" cy="4908878"/>
          </a:xfrm>
        </p:spPr>
        <p:txBody>
          <a:bodyPr anchor="t">
            <a:noAutofit/>
          </a:bodyPr>
          <a:lstStyle/>
          <a:p>
            <a:r>
              <a:rPr lang="ru-RU" sz="2000" dirty="0"/>
              <a:t>Основными способами </a:t>
            </a:r>
            <a:r>
              <a:rPr lang="ru-RU" sz="2000" dirty="0" err="1"/>
              <a:t>детекции</a:t>
            </a:r>
            <a:r>
              <a:rPr lang="ru-RU" sz="2000" dirty="0"/>
              <a:t>  SARS-CoV-2 и его предшественников </a:t>
            </a:r>
            <a:r>
              <a:rPr lang="ru-RU" sz="2000" dirty="0" err="1"/>
              <a:t>SARS-CoV</a:t>
            </a:r>
            <a:r>
              <a:rPr lang="ru-RU" sz="2000" dirty="0"/>
              <a:t> и </a:t>
            </a:r>
            <a:r>
              <a:rPr lang="ru-RU" sz="2000" dirty="0" err="1"/>
              <a:t>MERS-CoV</a:t>
            </a:r>
            <a:r>
              <a:rPr lang="ru-RU" sz="2000" dirty="0"/>
              <a:t> остаются методы амплификации РНК. Разработке тест-систем способствовала расшифровка нуклеотидных последовательностей первых </a:t>
            </a:r>
            <a:r>
              <a:rPr lang="ru-RU" sz="2000" dirty="0" err="1"/>
              <a:t>изолятов</a:t>
            </a:r>
            <a:r>
              <a:rPr lang="ru-RU" sz="2000" dirty="0"/>
              <a:t> нового </a:t>
            </a:r>
            <a:r>
              <a:rPr lang="ru-RU" sz="2000" dirty="0" err="1"/>
              <a:t>коронавируса</a:t>
            </a:r>
            <a:endParaRPr lang="ru-RU" sz="2000" dirty="0"/>
          </a:p>
          <a:p>
            <a:r>
              <a:rPr lang="ru-RU" sz="2000" dirty="0"/>
              <a:t>За пять месяцев 2020 г. проведено большое число исследований методического плана по выявлению генетического материала SARS-CoV-2 с помощью ряда методов амплификации нуклеиновых кислот, главенствующими является ОТ-ПЦР и LAMP технология. </a:t>
            </a:r>
          </a:p>
          <a:p>
            <a:r>
              <a:rPr lang="ru-RU" sz="2000" dirty="0"/>
              <a:t>На основе этих разработок во всем мире уже создана большая линейка коммерческих диагностических тест-систем. Международный ресурс FIND,  создал специальный раздел «SARS-COV-2 </a:t>
            </a:r>
            <a:r>
              <a:rPr lang="ru-RU" sz="2000" dirty="0" err="1"/>
              <a:t>Diagnostic</a:t>
            </a:r>
            <a:r>
              <a:rPr lang="ru-RU" sz="2000" dirty="0"/>
              <a:t> </a:t>
            </a:r>
            <a:r>
              <a:rPr lang="ru-RU" sz="2000" dirty="0" err="1"/>
              <a:t>Pipeline</a:t>
            </a:r>
            <a:r>
              <a:rPr lang="ru-RU" sz="2000" dirty="0"/>
              <a:t>», посвященный COVID-19 (https://www.finddx.org/covid-19/pipeline/). В нем по состоянию на конец мая 2020 г. приведена информация о  685 тестах на SARS-CoV-2, доступных на рынке или  находящихся в разработке для диагностики COVID-19. Причем, на начало апреля таковых на этом сайте было всего 243.</a:t>
            </a:r>
          </a:p>
          <a:p>
            <a:r>
              <a:rPr lang="ru-RU" sz="2000" dirty="0"/>
              <a:t>в Российской Федерации по состоянию на 26.05.2020 г. разрешены к применению 18 диагностических наборов для выявления вирусной РНК </a:t>
            </a:r>
            <a:r>
              <a:rPr lang="ru-RU" sz="2000" dirty="0" err="1"/>
              <a:t>бетакоронавируса</a:t>
            </a:r>
            <a:r>
              <a:rPr lang="ru-RU" sz="2000" dirty="0"/>
              <a:t> SARS-CoV-2, по которым выданы регистрационные удостоверения на медицинское изделие</a:t>
            </a:r>
          </a:p>
        </p:txBody>
      </p:sp>
    </p:spTree>
    <p:extLst>
      <p:ext uri="{BB962C8B-B14F-4D97-AF65-F5344CB8AC3E}">
        <p14:creationId xmlns="" xmlns:p14="http://schemas.microsoft.com/office/powerpoint/2010/main" val="29157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i.pinimg.com/originals/a9/73/0b/a9730b13de52fda36d3c005dae121f81.jpg">
            <a:extLst>
              <a:ext uri="{FF2B5EF4-FFF2-40B4-BE49-F238E27FC236}">
                <a16:creationId xmlns="" xmlns:a16="http://schemas.microsoft.com/office/drawing/2014/main" id="{08778816-3D56-4729-8C41-3F202CA42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6" t="9091" r="8212"/>
          <a:stretch/>
        </p:blipFill>
        <p:spPr bwMode="auto">
          <a:xfrm>
            <a:off x="3729228" y="15837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AEB1D-4E4B-4188-B2AD-D66B0675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350" y="255144"/>
            <a:ext cx="8668511" cy="1103883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>
                <a:latin typeface="+mn-lt"/>
                <a:cs typeface="Times New Roman" panose="02020603050405020304" pitchFamily="18" charset="0"/>
              </a:rPr>
              <a:t>Методы диагностики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="" xmlns:a16="http://schemas.microsoft.com/office/drawing/2014/main" id="{F8E3389F-CA5C-47C8-A092-F225FE72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1156446"/>
            <a:ext cx="10784542" cy="476886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800" b="1" i="1" dirty="0"/>
              <a:t>ПЦР-тесты</a:t>
            </a:r>
          </a:p>
          <a:p>
            <a:r>
              <a:rPr lang="ru-RU" sz="1800" dirty="0"/>
              <a:t>Наиболее распространенный метод лабораторной диагностики коронавируса </a:t>
            </a:r>
          </a:p>
          <a:p>
            <a:r>
              <a:rPr lang="ru-RU" sz="1800" dirty="0"/>
              <a:t>Ключевыми преимуществами метода стали простота адаптации к новому и возможность диагностики заболевания на ранних стадиях, в т.ч. до появления симптомов.</a:t>
            </a:r>
          </a:p>
          <a:p>
            <a:pPr marL="0" indent="0">
              <a:buNone/>
            </a:pPr>
            <a:r>
              <a:rPr lang="ru-RU" sz="1800" b="1" i="1" dirty="0"/>
              <a:t>Недостатки</a:t>
            </a:r>
          </a:p>
          <a:p>
            <a:r>
              <a:rPr lang="ru-RU" sz="1800" dirty="0"/>
              <a:t>Проведение тестирования требует определенных реагентов и расходных материалов для взятия образцов и сложного специализированного оборудования.</a:t>
            </a:r>
          </a:p>
          <a:p>
            <a:r>
              <a:rPr lang="ru-RU" sz="1800" dirty="0"/>
              <a:t> Для забора исходных образцов (мокрота, мазки из горла или носа) и последующего анализа данных необходимо привлечение квалифицированного медицинского персонала.</a:t>
            </a:r>
          </a:p>
          <a:p>
            <a:r>
              <a:rPr lang="ru-RU" sz="1800" dirty="0"/>
              <a:t>Сроки анализа могут дополнительно увеличиваться вследствие необходимости проведения повторного теста, возникающей как результат частых ошибок при массовом проведении тестирования.</a:t>
            </a:r>
          </a:p>
          <a:p>
            <a:r>
              <a:rPr lang="ru-RU" sz="1800" dirty="0"/>
              <a:t>По оценкам экспертов, точность стандартных ПЦР тестов при массовом применении не превышает 70% выявления положительных случаев, т.е. до 30% больных, зараженных коронавирусом, получают ложноотрицательный результат.</a:t>
            </a:r>
          </a:p>
          <a:p>
            <a:r>
              <a:rPr lang="ru-RU" sz="1800" dirty="0"/>
              <a:t>Точность теста резко ухудшается при низком качестве забора образцов, а также проведении тестирования в первые дни после заражения, когда вирусная нагрузка еще не достаточна для устойчивого выявления, и на поздних стадиях заболевания после перемещения вируса в легкие</a:t>
            </a:r>
          </a:p>
        </p:txBody>
      </p:sp>
    </p:spTree>
    <p:extLst>
      <p:ext uri="{BB962C8B-B14F-4D97-AF65-F5344CB8AC3E}">
        <p14:creationId xmlns="" xmlns:p14="http://schemas.microsoft.com/office/powerpoint/2010/main" val="29157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281" y="726141"/>
            <a:ext cx="11672047" cy="278382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9317" y="-351692"/>
            <a:ext cx="997868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9966" y="443754"/>
          <a:ext cx="11553506" cy="6170033"/>
        </p:xfrm>
        <a:graphic>
          <a:graphicData uri="http://schemas.openxmlformats.org/drawingml/2006/table">
            <a:tbl>
              <a:tblPr/>
              <a:tblGrid>
                <a:gridCol w="1264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1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9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822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1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37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5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Название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Дата выпуска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Компания- производитель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Принцип метода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Чувствительность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Страна-происхождение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2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Тест- система  центра «Вектор»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март 2020г.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ФБУН ГНЦ ВБ «Вектор»Новосибирск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Выделение вирусная РНК,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Проведение обратной транскрипции, превращения РНК в ДНК под действием ферментов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ru-RU" sz="1400" baseline="300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 копий плазмид на миллилитр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Россия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Тест-система «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Поливир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SARS-CoV-2»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март 2020г.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ФМБА России (ФНКЦ ФХМ) и ООО НПФ «Литех»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Выявлении РНК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коронавируса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SARS-CoV-2 методом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полимеразной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цепной реакции (ПЦР) с обратной транскрипцией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ru-RU" sz="1400" baseline="30000" dirty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 копий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плазмид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на миллилитр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Россия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6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Изотерм SARS-CoV-2 РНК-скрин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Апрель 2020 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«Медико-биологический союз»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Выделение РНК нового коронавируса из анализируемых образцов и проведение петлевой изотермальной амплификации (LAMP)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ru-RU" sz="1400" baseline="30000" dirty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 копий 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Calibri"/>
                        </a:rPr>
                        <a:t>плазмид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 на миллилитр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Россия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Тест – система компании DRD Biotech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компания DRD Biotech (компания-резидент Сколково)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выявления РНК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коронавирусов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SARS-CoV-2, подобных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SARS-CoV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методом обратной транскрипции 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полимеразной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цепной реакции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 режиме реального времени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Россия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</a:rPr>
                        <a:t>Abbott ID NOW Covid-19 test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</a:rPr>
                        <a:t>Abbott Labs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Выделение РНК нового коронавируса из анализируемых образцов и проведение петлевой изотермальной амплификации (LAMP)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США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0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Cobas SARS-CoV-2 Test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RocheGroup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выявления РНК коронавирусов SARS-CoV-2, подобных SARS-CoV методом обратной транскрипции и полимеразной цепной реакции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 режиме реального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Швейцария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12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originals/a9/73/0b/a9730b13de52fda36d3c005dae121f81.jpg">
            <a:extLst>
              <a:ext uri="{FF2B5EF4-FFF2-40B4-BE49-F238E27FC236}">
                <a16:creationId xmlns="" xmlns:a16="http://schemas.microsoft.com/office/drawing/2014/main" id="{BA4DE5C0-BD42-4E13-9E98-20AC8167D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6" t="9091" r="821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8AB5C-B9DC-44AB-9EAA-2B89B715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30303"/>
            <a:ext cx="9884229" cy="713231"/>
          </a:xfrm>
        </p:spPr>
        <p:txBody>
          <a:bodyPr anchor="b">
            <a:normAutofit/>
          </a:bodyPr>
          <a:lstStyle/>
          <a:p>
            <a:pPr algn="ctr"/>
            <a:r>
              <a:rPr lang="ru-RU" sz="3600" dirty="0">
                <a:latin typeface="+mn-lt"/>
                <a:cs typeface="Times New Roman" panose="02020603050405020304" pitchFamily="18" charset="0"/>
              </a:rPr>
              <a:t>Методы диагностики</a:t>
            </a:r>
            <a:endParaRPr lang="ru-RU" sz="3600" dirty="0">
              <a:latin typeface="+mn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="" xmlns:a16="http://schemas.microsoft.com/office/drawing/2014/main" id="{ACADB01D-41A4-4627-A580-B2CC0C45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19" y="916687"/>
            <a:ext cx="9227584" cy="581101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Тесты на антитела</a:t>
            </a:r>
          </a:p>
          <a:p>
            <a:r>
              <a:rPr lang="ru-RU" dirty="0"/>
              <a:t>Первые тест-системы данного типа появились значительно позже тестов ПЦР в силу большей сложности разработки</a:t>
            </a:r>
          </a:p>
          <a:p>
            <a:r>
              <a:rPr lang="ru-RU" dirty="0"/>
              <a:t>В отличие от ПЦР-тестов анализ на наличие антител не способен определить факт заболевания на ранних этапах, но может выявить лиц, переболевших ранее и получивших иммунитет к инфекции.</a:t>
            </a:r>
          </a:p>
          <a:p>
            <a:r>
              <a:rPr lang="ru-RU" dirty="0"/>
              <a:t>Тесты на антитела характеризуются значительно более низкой стоимостью, простотой использования, быстрым получением ответа и более высоким уровнем безопасности для медицинского персонала.</a:t>
            </a:r>
          </a:p>
          <a:p>
            <a:pPr marL="0" indent="0">
              <a:buNone/>
            </a:pPr>
            <a:r>
              <a:rPr lang="ru-RU" sz="1700" dirty="0"/>
              <a:t>Недостатки метода</a:t>
            </a:r>
          </a:p>
          <a:p>
            <a:r>
              <a:rPr lang="ru-RU" dirty="0"/>
              <a:t>Существующих знаний о механизме формирования антител при заболевании новым коронавирусом недостаточно для однозначного определения достаточности антител для признания человека выздоровевшим, безопасным для окружающих и защищенным от нового заражения.</a:t>
            </a:r>
            <a:endParaRPr lang="ru-RU" sz="1700" dirty="0"/>
          </a:p>
        </p:txBody>
      </p:sp>
    </p:spTree>
    <p:extLst>
      <p:ext uri="{BB962C8B-B14F-4D97-AF65-F5344CB8AC3E}">
        <p14:creationId xmlns="" xmlns:p14="http://schemas.microsoft.com/office/powerpoint/2010/main" val="37068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.pinimg.com/originals/a9/73/0b/a9730b13de52fda36d3c005dae121f81.jpg">
            <a:extLst>
              <a:ext uri="{FF2B5EF4-FFF2-40B4-BE49-F238E27FC236}">
                <a16:creationId xmlns="" xmlns:a16="http://schemas.microsoft.com/office/drawing/2014/main" id="{BA4DE5C0-BD42-4E13-9E98-20AC8167D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86" t="9091" r="821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8AB5C-B9DC-44AB-9EAA-2B89B715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30303"/>
            <a:ext cx="9884229" cy="713231"/>
          </a:xfrm>
        </p:spPr>
        <p:txBody>
          <a:bodyPr anchor="b">
            <a:normAutofit/>
          </a:bodyPr>
          <a:lstStyle/>
          <a:p>
            <a:pPr algn="ctr"/>
            <a:r>
              <a:rPr lang="ru-RU" sz="3600" dirty="0">
                <a:latin typeface="+mn-lt"/>
                <a:cs typeface="Times New Roman" panose="02020603050405020304" pitchFamily="18" charset="0"/>
              </a:rPr>
              <a:t>Методы диагностики</a:t>
            </a:r>
            <a:endParaRPr lang="ru-RU" sz="3600" dirty="0">
              <a:latin typeface="+mn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="" xmlns:a16="http://schemas.microsoft.com/office/drawing/2014/main" id="{ACADB01D-41A4-4627-A580-B2CC0C45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19" y="916687"/>
            <a:ext cx="9227584" cy="5811010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Тесты на антитела</a:t>
            </a:r>
          </a:p>
          <a:p>
            <a:r>
              <a:rPr lang="ru-RU" dirty="0"/>
              <a:t>Современные тест-системы способны выявлять антитела к </a:t>
            </a:r>
            <a:r>
              <a:rPr lang="ru-RU" dirty="0" err="1"/>
              <a:t>антигенным</a:t>
            </a:r>
            <a:r>
              <a:rPr lang="ru-RU" dirty="0"/>
              <a:t> структурам вируса SARS- CoV-2, вызывающим наиболее активный иммунный ответ, в частности </a:t>
            </a:r>
            <a:r>
              <a:rPr lang="ru-RU" dirty="0" err="1"/>
              <a:t>нуклеокапсидному</a:t>
            </a:r>
            <a:r>
              <a:rPr lang="ru-RU" dirty="0"/>
              <a:t> (N) и </a:t>
            </a:r>
            <a:r>
              <a:rPr lang="ru-RU" dirty="0" err="1"/>
              <a:t>спайковому</a:t>
            </a:r>
            <a:r>
              <a:rPr lang="ru-RU" dirty="0"/>
              <a:t> (S) белкам.</a:t>
            </a:r>
          </a:p>
          <a:p>
            <a:r>
              <a:rPr lang="ru-RU" dirty="0"/>
              <a:t>В начальной стадии иммунного ответа у инфицированных пациентов или после недавно перенесённого заболевания преимущественно выявляются антитела к N белку. Определение антител к </a:t>
            </a:r>
            <a:r>
              <a:rPr lang="ru-RU" dirty="0" err="1"/>
              <a:t>спайковому</a:t>
            </a:r>
            <a:r>
              <a:rPr lang="ru-RU" dirty="0"/>
              <a:t> (S) белку, а также его </a:t>
            </a:r>
            <a:r>
              <a:rPr lang="ru-RU" dirty="0" err="1"/>
              <a:t>рецептор-связывающему</a:t>
            </a:r>
            <a:r>
              <a:rPr lang="ru-RU" dirty="0"/>
              <a:t> RBD домену</a:t>
            </a:r>
          </a:p>
          <a:p>
            <a:r>
              <a:rPr lang="ru-RU" dirty="0" err="1">
                <a:cs typeface="Times New Roman" panose="02020603050405020304" pitchFamily="18" charset="0"/>
              </a:rPr>
              <a:t>IgM</a:t>
            </a:r>
            <a:r>
              <a:rPr lang="ru-RU" dirty="0">
                <a:cs typeface="Times New Roman" panose="02020603050405020304" pitchFamily="18" charset="0"/>
              </a:rPr>
              <a:t> является первым антителом, вырабатываемым при иммунном ответе после иммунизации или инфекции</a:t>
            </a:r>
          </a:p>
          <a:p>
            <a:r>
              <a:rPr lang="ru-RU" dirty="0">
                <a:cs typeface="Times New Roman" panose="02020603050405020304" pitchFamily="18" charset="0"/>
              </a:rPr>
              <a:t>Обнаружение антител </a:t>
            </a:r>
            <a:r>
              <a:rPr lang="ru-RU" dirty="0" err="1">
                <a:cs typeface="Times New Roman" panose="02020603050405020304" pitchFamily="18" charset="0"/>
              </a:rPr>
              <a:t>IgM</a:t>
            </a:r>
            <a:r>
              <a:rPr lang="ru-RU" dirty="0">
                <a:cs typeface="Times New Roman" panose="02020603050405020304" pitchFamily="18" charset="0"/>
              </a:rPr>
              <a:t> может указывать на недавнее инфицирование SARS-CoV-2.</a:t>
            </a:r>
          </a:p>
          <a:p>
            <a:r>
              <a:rPr lang="ru-RU" dirty="0">
                <a:cs typeface="Times New Roman" panose="02020603050405020304" pitchFamily="18" charset="0"/>
              </a:rPr>
              <a:t>Приобретенные </a:t>
            </a:r>
            <a:r>
              <a:rPr lang="ru-RU" dirty="0" err="1">
                <a:cs typeface="Times New Roman" panose="02020603050405020304" pitchFamily="18" charset="0"/>
              </a:rPr>
              <a:t>высокоаффинные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IgG</a:t>
            </a:r>
            <a:r>
              <a:rPr lang="ru-RU" dirty="0">
                <a:cs typeface="Times New Roman" panose="02020603050405020304" pitchFamily="18" charset="0"/>
              </a:rPr>
              <a:t> антитела важны для длительного иммунитета и </a:t>
            </a:r>
            <a:r>
              <a:rPr lang="ru-RU" dirty="0" err="1">
                <a:cs typeface="Times New Roman" panose="02020603050405020304" pitchFamily="18" charset="0"/>
              </a:rPr>
              <a:t>иммунологическои</a:t>
            </a:r>
            <a:r>
              <a:rPr lang="ru-RU" dirty="0">
                <a:cs typeface="Times New Roman" panose="02020603050405020304" pitchFamily="18" charset="0"/>
              </a:rPr>
              <a:t>̆ памяти. Таким образом, обнаружение антител к </a:t>
            </a:r>
            <a:r>
              <a:rPr lang="ru-RU" dirty="0" err="1">
                <a:cs typeface="Times New Roman" panose="02020603050405020304" pitchFamily="18" charset="0"/>
              </a:rPr>
              <a:t>IgG</a:t>
            </a:r>
            <a:r>
              <a:rPr lang="ru-RU" dirty="0">
                <a:cs typeface="Times New Roman" panose="02020603050405020304" pitchFamily="18" charset="0"/>
              </a:rPr>
              <a:t> против SARS-CoV-2 указывает на </a:t>
            </a:r>
            <a:r>
              <a:rPr lang="ru-RU" dirty="0" err="1">
                <a:cs typeface="Times New Roman" panose="02020603050405020304" pitchFamily="18" charset="0"/>
              </a:rPr>
              <a:t>недавнии</a:t>
            </a:r>
            <a:r>
              <a:rPr lang="ru-RU" dirty="0">
                <a:cs typeface="Times New Roman" panose="02020603050405020304" pitchFamily="18" charset="0"/>
              </a:rPr>
              <a:t>̆ или </a:t>
            </a:r>
            <a:r>
              <a:rPr lang="ru-RU" dirty="0" err="1">
                <a:cs typeface="Times New Roman" panose="02020603050405020304" pitchFamily="18" charset="0"/>
              </a:rPr>
              <a:t>предыдущии</a:t>
            </a:r>
            <a:r>
              <a:rPr lang="ru-RU" dirty="0">
                <a:cs typeface="Times New Roman" panose="02020603050405020304" pitchFamily="18" charset="0"/>
              </a:rPr>
              <a:t>̆ контакт с вирусом.</a:t>
            </a:r>
          </a:p>
          <a:p>
            <a:r>
              <a:rPr lang="ru-RU" dirty="0"/>
              <a:t>Выявление антител при COVID-19 имеет определенную последовательность. Образование антител класса </a:t>
            </a:r>
            <a:r>
              <a:rPr lang="ru-RU" dirty="0" err="1"/>
              <a:t>IgM</a:t>
            </a:r>
            <a:r>
              <a:rPr lang="ru-RU" dirty="0"/>
              <a:t> наблюдается в начале заболевания, обычно в период 7-14 дней. Выявление антител класса </a:t>
            </a:r>
            <a:r>
              <a:rPr lang="ru-RU" dirty="0" err="1"/>
              <a:t>IgG</a:t>
            </a:r>
            <a:r>
              <a:rPr lang="ru-RU" dirty="0"/>
              <a:t> может быть показателем перенесенной ранее болезни. Одновременное выявление антител классов </a:t>
            </a:r>
            <a:r>
              <a:rPr lang="ru-RU" dirty="0" err="1"/>
              <a:t>IgG</a:t>
            </a:r>
            <a:r>
              <a:rPr lang="ru-RU" dirty="0"/>
              <a:t> и </a:t>
            </a:r>
            <a:r>
              <a:rPr lang="ru-RU" dirty="0" err="1"/>
              <a:t>IgM</a:t>
            </a:r>
            <a:r>
              <a:rPr lang="ru-RU" dirty="0"/>
              <a:t> может свидетельствовать как об активной стадии заболевания, так и о выздоровлении.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68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D5AD97-1310-4C7C-9A98-8732A36B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>
            <a:extLst>
              <a:ext uri="{FF2B5EF4-FFF2-40B4-BE49-F238E27FC236}">
                <a16:creationId xmlns="" xmlns:a16="http://schemas.microsoft.com/office/drawing/2014/main" id="{D9238649-BB5F-440B-B050-26DF2BFC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-12952413"/>
            <a:ext cx="5802016" cy="20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4C571FA-F6BE-4AD6-A7BB-F8980DC9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-12952413"/>
            <a:ext cx="5802016" cy="20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DBB952D1-B50B-45CB-A08B-C406732BA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7725465"/>
              </p:ext>
            </p:extLst>
          </p:nvPr>
        </p:nvGraphicFramePr>
        <p:xfrm>
          <a:off x="132078" y="214685"/>
          <a:ext cx="11755121" cy="6471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524">
                  <a:extLst>
                    <a:ext uri="{9D8B030D-6E8A-4147-A177-3AD203B41FA5}">
                      <a16:colId xmlns="" xmlns:a16="http://schemas.microsoft.com/office/drawing/2014/main" val="2013589291"/>
                    </a:ext>
                  </a:extLst>
                </a:gridCol>
                <a:gridCol w="1987924">
                  <a:extLst>
                    <a:ext uri="{9D8B030D-6E8A-4147-A177-3AD203B41FA5}">
                      <a16:colId xmlns="" xmlns:a16="http://schemas.microsoft.com/office/drawing/2014/main" val="3142489825"/>
                    </a:ext>
                  </a:extLst>
                </a:gridCol>
                <a:gridCol w="5304510">
                  <a:extLst>
                    <a:ext uri="{9D8B030D-6E8A-4147-A177-3AD203B41FA5}">
                      <a16:colId xmlns="" xmlns:a16="http://schemas.microsoft.com/office/drawing/2014/main" val="3541767009"/>
                    </a:ext>
                  </a:extLst>
                </a:gridCol>
                <a:gridCol w="1705655">
                  <a:extLst>
                    <a:ext uri="{9D8B030D-6E8A-4147-A177-3AD203B41FA5}">
                      <a16:colId xmlns="" xmlns:a16="http://schemas.microsoft.com/office/drawing/2014/main" val="61609512"/>
                    </a:ext>
                  </a:extLst>
                </a:gridCol>
                <a:gridCol w="1509508">
                  <a:extLst>
                    <a:ext uri="{9D8B030D-6E8A-4147-A177-3AD203B41FA5}">
                      <a16:colId xmlns="" xmlns:a16="http://schemas.microsoft.com/office/drawing/2014/main" val="2804501205"/>
                    </a:ext>
                  </a:extLst>
                </a:gridCol>
              </a:tblGrid>
              <a:tr h="1078858"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Дата </a:t>
                      </a:r>
                      <a:r>
                        <a:rPr lang="ru-RU" sz="1600" dirty="0" err="1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регистрац</a:t>
                      </a:r>
                      <a:r>
                        <a:rPr lang="ru-RU" sz="16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Мединского</a:t>
                      </a:r>
                      <a:r>
                        <a:rPr lang="ru-RU" sz="16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изделия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 err="1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Регистрац</a:t>
                      </a:r>
                      <a:r>
                        <a:rPr lang="ru-RU" sz="16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номер медицинского изделия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-RU" sz="1600" dirty="0">
                        <a:solidFill>
                          <a:srgbClr val="464C5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indent="0" algn="ctr"/>
                      <a:endParaRPr lang="ru-RU" sz="1600" dirty="0">
                        <a:solidFill>
                          <a:srgbClr val="464C5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indent="0" algn="ctr"/>
                      <a:r>
                        <a:rPr lang="ru-RU" sz="16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медицинского изделия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организации- производителя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Место нахождения организации-производителя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5219078"/>
                  </a:ext>
                </a:extLst>
              </a:tr>
              <a:tr h="679993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РЗН 2020/10218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Набор реагентов для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иммунохроматографического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выявления антител к вирусу SARS-CoV-2 в сыворотке (плазме) крови "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ХЕМАТест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анти-SARS-CoV-2"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ООО "ХЕМА"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7045306"/>
                  </a:ext>
                </a:extLst>
              </a:tr>
              <a:tr h="702640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14.05.2020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РЗН 2020/10334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Экспресс-тест на антитела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IgG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к коронавирусу-возбудителю COVID-19 ("Экспресс-тест антитела COVID-19") по ТУ 21.20.23-323-78095326-2020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ФБУН ГНЦ ПМБ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0865667"/>
                  </a:ext>
                </a:extLst>
              </a:tr>
              <a:tr h="810558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РЗН 2020/10917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Экспресс-тест для выявления антител класса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IgG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IgM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к SARS-CoV-2 методом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иммунохроматографического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анализа в сыворотке, плазме и цельной крови человека "Экспресс-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IgG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IgM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SARS-CoV-2-ИХА"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ООО "ДРД"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Россия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3643095"/>
                  </a:ext>
                </a:extLst>
              </a:tr>
              <a:tr h="964636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15.05.2020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РЗН 2020/10375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Набор реагентов 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SARS-CoV-2 Antibody Test (colloidal gold immunochromatography) 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для выявления антител 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IgM/IgG 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 коронавирусу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иммунохроматографическим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методом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Бейджинг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Лепу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Медикал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Технолоджи Ко., Лтд." 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Beijing </a:t>
                      </a:r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Lepu</a:t>
                      </a:r>
                      <a:r>
                        <a:rPr lang="en-US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Medical Technology Co., Ltd.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Китай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569078"/>
                  </a:ext>
                </a:extLst>
              </a:tr>
              <a:tr h="705990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РЗН 2020/10177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Экспресс-тест COVID-19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IgG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IgM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(Цельная кровь/сыворотка/плазма)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Инзек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Интернешнел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Трейдинг Б.В."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Нидерланды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2193389"/>
                  </a:ext>
                </a:extLst>
              </a:tr>
              <a:tr h="650195">
                <a:tc>
                  <a:txBody>
                    <a:bodyPr/>
                    <a:lstStyle/>
                    <a:p>
                      <a:pPr indent="0" algn="ctr"/>
                      <a:r>
                        <a:rPr lang="ru-RU" sz="1400" dirty="0">
                          <a:solidFill>
                            <a:srgbClr val="464C55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РЗН 2020/11034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Экспресс-тест NADAL на антитела COVID-19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IgG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IgM</a:t>
                      </a:r>
                      <a:endParaRPr lang="ru-RU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наль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фон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минден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ГмбХ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-RU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54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9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0024" y="133348"/>
            <a:ext cx="7942276" cy="625475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На сегодня нет доказательств эффективности применения при COVID-19 каких-либо лекарственных препаратов.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В рамках оказания медицинской помощи необходим мониторинг состояния пациента для выявления признаков клинического ухудшения, таких как быстро прогрессирующая дыхательная недостаточность и сепсис, назначение терапии в соответствии с состоянием пациента.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 Пациенты, инфицированные SARS-CoV-2, должны получать поддерживающую симптоматическую терапию.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Анализ данных литературы по клиническому опыту ведения пациентов с атипичной пневмонией, связанной с </a:t>
            </a:r>
            <a:r>
              <a:rPr lang="ru-RU" sz="2000" dirty="0" err="1"/>
              <a:t>коронавирусами</a:t>
            </a:r>
            <a:r>
              <a:rPr lang="ru-RU" sz="2000" dirty="0"/>
              <a:t> </a:t>
            </a:r>
            <a:r>
              <a:rPr lang="ru-RU" sz="2000" dirty="0" err="1"/>
              <a:t>SARS-CoV</a:t>
            </a:r>
            <a:r>
              <a:rPr lang="ru-RU" sz="2000" dirty="0"/>
              <a:t> и </a:t>
            </a:r>
            <a:r>
              <a:rPr lang="ru-RU" sz="2000" dirty="0" err="1"/>
              <a:t>MERS-CoV</a:t>
            </a:r>
            <a:r>
              <a:rPr lang="ru-RU" sz="2000" dirty="0"/>
              <a:t>, позволяет выделить несколько препаратов этиологической направленности, которые, как правило, использовались в комбинации. К ним относятся </a:t>
            </a:r>
            <a:r>
              <a:rPr lang="ru-RU" sz="2000" dirty="0" err="1"/>
              <a:t>рибавирин</a:t>
            </a:r>
            <a:r>
              <a:rPr lang="ru-RU" sz="2000" dirty="0"/>
              <a:t>, </a:t>
            </a:r>
            <a:r>
              <a:rPr lang="ru-RU" sz="2000" dirty="0" err="1"/>
              <a:t>лопинавир+ритонавир</a:t>
            </a:r>
            <a:r>
              <a:rPr lang="ru-RU" sz="2000" dirty="0"/>
              <a:t> и препараты интерферонов.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По опубликованным данным, указанные лекарственные препараты сегодня также применяются при лечении пациентов с COVID-19. Однако результаты применения данных препаратов не позволяют сделать однозначный вывод об их эффективности/неэффективности, если возможная польза для пациента превысит риск.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/>
              <a:t> Использование препаратов этиотропной направленности оправдано в случае среднетяжелого и тяжелого течения инфекции, когда предполагаемая польза превышает потенциальный риск развития нежелательных явлений. </a:t>
            </a:r>
          </a:p>
        </p:txBody>
      </p:sp>
      <p:sp>
        <p:nvSpPr>
          <p:cNvPr id="6" name="AutoShape 6" descr="C:\Users\Dianark Home\Desktop\8BK8C60X15VzF_vef_DmNw.webp"/>
          <p:cNvSpPr>
            <a:spLocks noChangeAspect="1" noChangeArrowheads="1"/>
          </p:cNvSpPr>
          <p:nvPr/>
        </p:nvSpPr>
        <p:spPr bwMode="auto">
          <a:xfrm>
            <a:off x="155575" y="-144463"/>
            <a:ext cx="3954450" cy="3954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33348"/>
            <a:ext cx="3954448" cy="4997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2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4318000" cy="406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Упрощенная схема иммунного ответа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6007100" cy="61722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426200" y="127000"/>
            <a:ext cx="5651500" cy="632478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Острая, фаза (за которую ответственен клеточный иммунитет) </a:t>
            </a:r>
          </a:p>
          <a:p>
            <a:r>
              <a:rPr lang="ru-RU" dirty="0"/>
              <a:t>Вторая фаза - образование антител (гуморальный иммунитет). </a:t>
            </a:r>
          </a:p>
          <a:p>
            <a:pPr marL="0" indent="0">
              <a:buNone/>
            </a:pPr>
            <a:r>
              <a:rPr lang="ru-RU" dirty="0"/>
              <a:t>При действии инфекционных агентов или </a:t>
            </a:r>
            <a:r>
              <a:rPr lang="ru-RU" dirty="0" err="1"/>
              <a:t>токсикантов</a:t>
            </a:r>
            <a:r>
              <a:rPr lang="ru-RU" dirty="0"/>
              <a:t>, ядов сначала происходит первая фаза, она запускается в течение нескольких часов. На данном этапе происходит поглощение агентов макрофагами и выброс </a:t>
            </a:r>
            <a:r>
              <a:rPr lang="ru-RU" dirty="0" err="1"/>
              <a:t>провоспалительных</a:t>
            </a:r>
            <a:r>
              <a:rPr lang="ru-RU" dirty="0"/>
              <a:t> факторов – </a:t>
            </a:r>
            <a:r>
              <a:rPr lang="ru-RU" dirty="0" err="1"/>
              <a:t>интерлейкинов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Цель которого – неспецифическая защита организма от нежелательных антигенов.</a:t>
            </a:r>
          </a:p>
          <a:p>
            <a:pPr marL="0" indent="0">
              <a:buNone/>
            </a:pPr>
            <a:r>
              <a:rPr lang="ru-RU" dirty="0"/>
              <a:t> При неоднократном, хроническом попадании нежелательных агентов в организм, следом за первой фазой, запускается вторая фаза иммунного ответа. </a:t>
            </a:r>
          </a:p>
          <a:p>
            <a:pPr marL="0" indent="0">
              <a:buNone/>
            </a:pPr>
            <a:r>
              <a:rPr lang="ru-RU" dirty="0"/>
              <a:t>Результатом этой фазы служит образование специфических антител.</a:t>
            </a:r>
          </a:p>
          <a:p>
            <a:pPr marL="0" indent="0">
              <a:buNone/>
            </a:pPr>
            <a:r>
              <a:rPr lang="ru-RU" dirty="0"/>
              <a:t> IgM, а затем IgG класса, иммуноглобулины IgM свидетельствуют о ранних стадиях заболевания, антитела IgG класса – о более поздних или хронических формах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300" dirty="0"/>
              <a:t>Приведенное выше упрощенное описание иммунного ответа справедливо в случае попадания в организм экзогенного нежелательного агента.</a:t>
            </a:r>
          </a:p>
        </p:txBody>
      </p:sp>
    </p:spTree>
    <p:extLst>
      <p:ext uri="{BB962C8B-B14F-4D97-AF65-F5344CB8AC3E}">
        <p14:creationId xmlns="" xmlns:p14="http://schemas.microsoft.com/office/powerpoint/2010/main" val="26402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657225"/>
            <a:ext cx="3530600" cy="4730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Классы иммуноглобулинов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592" y="1981868"/>
            <a:ext cx="3535308" cy="346643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25900" y="250824"/>
            <a:ext cx="7937500" cy="6442076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Times New Roman" panose="02020603050405020304" pitchFamily="18" charset="0"/>
              </a:rPr>
              <a:t>IgG </a:t>
            </a:r>
            <a:r>
              <a:rPr lang="ru-RU" sz="1800" dirty="0">
                <a:ea typeface="Times New Roman" panose="02020603050405020304" pitchFamily="18" charset="0"/>
              </a:rPr>
              <a:t>- основной иммуноглобулин сыворотки здорового человека, составляет 70-75 % всей фракции иммуноглобулинов. IgG наиболее активны во вторичном иммунном ответе. Способной к транспорту через плацентарный барьер и тем самым обеспечивают иммунитет плода и новорожденного. Молекулы IgG являются самыми небольшими, молекулярная масса М =146 </a:t>
            </a:r>
            <a:r>
              <a:rPr lang="ru-RU" sz="1800" dirty="0" err="1">
                <a:ea typeface="Times New Roman" panose="02020603050405020304" pitchFamily="18" charset="0"/>
              </a:rPr>
              <a:t>кДа</a:t>
            </a:r>
            <a:r>
              <a:rPr lang="ru-RU" sz="1800" dirty="0">
                <a:ea typeface="Times New Roman" panose="02020603050405020304" pitchFamily="18" charset="0"/>
              </a:rPr>
              <a:t>.</a:t>
            </a:r>
            <a:endParaRPr lang="ru-RU" sz="1800" b="1" dirty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 err="1">
                <a:ea typeface="Times New Roman" panose="02020603050405020304" pitchFamily="18" charset="0"/>
              </a:rPr>
              <a:t>IgA</a:t>
            </a:r>
            <a:r>
              <a:rPr lang="ru-RU" sz="1800" b="1" dirty="0">
                <a:ea typeface="Times New Roman" panose="02020603050405020304" pitchFamily="18" charset="0"/>
              </a:rPr>
              <a:t> </a:t>
            </a:r>
            <a:r>
              <a:rPr lang="ru-RU" sz="1800" dirty="0">
                <a:ea typeface="Times New Roman" panose="02020603050405020304" pitchFamily="18" charset="0"/>
              </a:rPr>
              <a:t>содержатся в сыворотке 5-20 % всей фракции, в секреторном компоненте: слюне, слезах, молозиве, молоке, отделяемом слизистой оболочки мочеполовой и респираторной системы. </a:t>
            </a:r>
            <a:r>
              <a:rPr lang="ru-RU" sz="1800" dirty="0" err="1">
                <a:ea typeface="Times New Roman" panose="02020603050405020304" pitchFamily="18" charset="0"/>
              </a:rPr>
              <a:t>IgA</a:t>
            </a:r>
            <a:r>
              <a:rPr lang="ru-RU" sz="1800" dirty="0">
                <a:ea typeface="Times New Roman" panose="02020603050405020304" pitchFamily="18" charset="0"/>
              </a:rPr>
              <a:t> представлены в виде мономеров (80 % в сыворотке), </a:t>
            </a:r>
            <a:r>
              <a:rPr lang="ru-RU" sz="1800" dirty="0" err="1">
                <a:ea typeface="Times New Roman" panose="02020603050405020304" pitchFamily="18" charset="0"/>
              </a:rPr>
              <a:t>димеров</a:t>
            </a:r>
            <a:r>
              <a:rPr lang="ru-RU" sz="1800" dirty="0">
                <a:ea typeface="Times New Roman" panose="02020603050405020304" pitchFamily="18" charset="0"/>
              </a:rPr>
              <a:t> (в секрете), и </a:t>
            </a:r>
            <a:r>
              <a:rPr lang="ru-RU" sz="1800" dirty="0" err="1">
                <a:ea typeface="Times New Roman" panose="02020603050405020304" pitchFamily="18" charset="0"/>
              </a:rPr>
              <a:t>тримеров</a:t>
            </a:r>
            <a:r>
              <a:rPr lang="ru-RU" sz="1800" dirty="0">
                <a:ea typeface="Times New Roman" panose="02020603050405020304" pitchFamily="18" charset="0"/>
              </a:rPr>
              <a:t>. Средняя молекулярная масса </a:t>
            </a:r>
            <a:r>
              <a:rPr lang="ru-RU" sz="1800" dirty="0" err="1">
                <a:ea typeface="Times New Roman" panose="02020603050405020304" pitchFamily="18" charset="0"/>
              </a:rPr>
              <a:t>IgA</a:t>
            </a:r>
            <a:r>
              <a:rPr lang="ru-RU" sz="1800" dirty="0">
                <a:ea typeface="Times New Roman" panose="02020603050405020304" pitchFamily="18" charset="0"/>
              </a:rPr>
              <a:t> М = 500 </a:t>
            </a:r>
            <a:r>
              <a:rPr lang="ru-RU" sz="1800" dirty="0" err="1">
                <a:ea typeface="Times New Roman" panose="02020603050405020304" pitchFamily="18" charset="0"/>
              </a:rPr>
              <a:t>кДа</a:t>
            </a:r>
            <a:r>
              <a:rPr lang="ru-RU" sz="1800" dirty="0">
                <a:ea typeface="Times New Roman" panose="02020603050405020304" pitchFamily="18" charset="0"/>
              </a:rPr>
              <a:t>.</a:t>
            </a:r>
            <a:endParaRPr lang="ru-RU" sz="1800" b="1" dirty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Times New Roman" panose="02020603050405020304" pitchFamily="18" charset="0"/>
              </a:rPr>
              <a:t>IgM</a:t>
            </a:r>
            <a:r>
              <a:rPr lang="ru-RU" sz="1800" dirty="0">
                <a:ea typeface="Times New Roman" panose="02020603050405020304" pitchFamily="18" charset="0"/>
              </a:rPr>
              <a:t> являются </a:t>
            </a:r>
            <a:r>
              <a:rPr lang="ru-RU" sz="1800" dirty="0" err="1">
                <a:ea typeface="Times New Roman" panose="02020603050405020304" pitchFamily="18" charset="0"/>
              </a:rPr>
              <a:t>пентамерами</a:t>
            </a:r>
            <a:r>
              <a:rPr lang="ru-RU" sz="1800" dirty="0">
                <a:ea typeface="Times New Roman" panose="02020603050405020304" pitchFamily="18" charset="0"/>
              </a:rPr>
              <a:t> IgG и составляют до 10 % фракции иммуноглобулинов. Появляются IgM при первичном иммунном ответе B-лимфоцитами на неизвестный антиген. IgM встроены в плазматическую мембрану B-лимфоцитов и выполняют роль антиген распознающего рецептора. Средняя молекулярная масса </a:t>
            </a:r>
            <a:r>
              <a:rPr lang="ru-RU" sz="1800" dirty="0" err="1">
                <a:ea typeface="Times New Roman" panose="02020603050405020304" pitchFamily="18" charset="0"/>
              </a:rPr>
              <a:t>IgМ</a:t>
            </a:r>
            <a:r>
              <a:rPr lang="ru-RU" sz="1800" dirty="0">
                <a:ea typeface="Times New Roman" panose="02020603050405020304" pitchFamily="18" charset="0"/>
              </a:rPr>
              <a:t>  М = 970 </a:t>
            </a:r>
            <a:r>
              <a:rPr lang="ru-RU" sz="1800" dirty="0" err="1">
                <a:ea typeface="Times New Roman" panose="02020603050405020304" pitchFamily="18" charset="0"/>
              </a:rPr>
              <a:t>кДа</a:t>
            </a:r>
            <a:r>
              <a:rPr lang="ru-RU" sz="1800" dirty="0"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 err="1">
                <a:ea typeface="Times New Roman" panose="02020603050405020304" pitchFamily="18" charset="0"/>
              </a:rPr>
              <a:t>IgD</a:t>
            </a:r>
            <a:r>
              <a:rPr lang="ru-RU" sz="1800" dirty="0">
                <a:ea typeface="Times New Roman" panose="02020603050405020304" pitchFamily="18" charset="0"/>
              </a:rPr>
              <a:t> представлены в виде мономеров и содержатся в основном на мембране некоторых В-лимфоцитов, а также в небольшом количестве в плазме (&lt;1% </a:t>
            </a:r>
            <a:r>
              <a:rPr lang="ru-RU" sz="1800" dirty="0" err="1">
                <a:ea typeface="Times New Roman" panose="02020603050405020304" pitchFamily="18" charset="0"/>
              </a:rPr>
              <a:t>Ig</a:t>
            </a:r>
            <a:r>
              <a:rPr lang="ru-RU" sz="1800" dirty="0">
                <a:ea typeface="Times New Roman" panose="02020603050405020304" pitchFamily="18" charset="0"/>
              </a:rPr>
              <a:t> плазмы). Функции </a:t>
            </a:r>
            <a:r>
              <a:rPr lang="ru-RU" sz="1800" dirty="0" err="1">
                <a:ea typeface="Times New Roman" panose="02020603050405020304" pitchFamily="18" charset="0"/>
              </a:rPr>
              <a:t>IgD</a:t>
            </a:r>
            <a:r>
              <a:rPr lang="ru-RU" sz="1800" dirty="0">
                <a:ea typeface="Times New Roman" panose="02020603050405020304" pitchFamily="18" charset="0"/>
              </a:rPr>
              <a:t> до конца не выяснены. М =175 </a:t>
            </a:r>
            <a:r>
              <a:rPr lang="ru-RU" sz="1800" dirty="0" err="1">
                <a:ea typeface="Times New Roman" panose="02020603050405020304" pitchFamily="18" charset="0"/>
              </a:rPr>
              <a:t>кДа</a:t>
            </a:r>
            <a:r>
              <a:rPr lang="ru-RU" sz="1800" dirty="0">
                <a:ea typeface="Times New Roman" panose="02020603050405020304" pitchFamily="18" charset="0"/>
              </a:rPr>
              <a:t>.</a:t>
            </a:r>
            <a:endParaRPr lang="ru-RU" sz="1800" b="1" dirty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Times New Roman" panose="02020603050405020304" pitchFamily="18" charset="0"/>
              </a:rPr>
              <a:t>IgE </a:t>
            </a:r>
            <a:r>
              <a:rPr lang="ru-RU" sz="1800" dirty="0">
                <a:ea typeface="Times New Roman" panose="02020603050405020304" pitchFamily="18" charset="0"/>
              </a:rPr>
              <a:t>– мономеры. Их функция заключается в связывании с поверхностью базофилов и тучных клеток, с последующим присоединением к ним антигена, при этом происходит </a:t>
            </a:r>
            <a:r>
              <a:rPr lang="ru-RU" sz="1800" dirty="0" err="1">
                <a:ea typeface="Times New Roman" panose="02020603050405020304" pitchFamily="18" charset="0"/>
              </a:rPr>
              <a:t>дегрануляцию</a:t>
            </a:r>
            <a:r>
              <a:rPr lang="ru-RU" sz="1800" dirty="0">
                <a:ea typeface="Times New Roman" panose="02020603050405020304" pitchFamily="18" charset="0"/>
              </a:rPr>
              <a:t> и выброс в кровь гистамина и серотонина - медиаторов воспаления. IgE участвуют в защите от паразитарных инфекций, обуславливают многие аллергические реакции. М = 200 </a:t>
            </a:r>
            <a:r>
              <a:rPr lang="ru-RU" sz="1800" dirty="0" err="1">
                <a:ea typeface="Times New Roman" panose="02020603050405020304" pitchFamily="18" charset="0"/>
              </a:rPr>
              <a:t>кДа</a:t>
            </a:r>
            <a:r>
              <a:rPr lang="ru-RU" sz="1800" dirty="0">
                <a:ea typeface="Times New Roman" panose="02020603050405020304" pitchFamily="18" charset="0"/>
              </a:rPr>
              <a:t>.</a:t>
            </a:r>
            <a:endParaRPr lang="ru-RU" sz="1800" b="1" dirty="0">
              <a:ea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8590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ttps://stihi.ru/pics/2020/11/11/3316.jpg">
            <a:extLst>
              <a:ext uri="{FF2B5EF4-FFF2-40B4-BE49-F238E27FC236}">
                <a16:creationId xmlns="" xmlns:a16="http://schemas.microsoft.com/office/drawing/2014/main" id="{6532C205-D65C-4685-8DB5-8C3D329F9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3" t="9091" r="22902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4815" y="234315"/>
            <a:ext cx="10878185" cy="78168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100" b="1" dirty="0"/>
              <a:t>Для борьбы с COVID-19 разрабатываются вакцины разных типов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4815" y="960492"/>
            <a:ext cx="10354882" cy="4749673"/>
          </a:xfrm>
        </p:spPr>
        <p:txBody>
          <a:bodyPr anchor="t"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/>
              <a:t>Выбор антигенных  детерминант для создания вакцины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/>
              <a:t>1. Вирусная мембрана </a:t>
            </a:r>
            <a:r>
              <a:rPr lang="ru-RU" sz="2600" dirty="0" err="1"/>
              <a:t>коронавирусов</a:t>
            </a:r>
            <a:r>
              <a:rPr lang="ru-RU" sz="2600" dirty="0"/>
              <a:t> содержит четыре структурных </a:t>
            </a:r>
            <a:br>
              <a:rPr lang="ru-RU" sz="2600" dirty="0"/>
            </a:br>
            <a:r>
              <a:rPr lang="ru-RU" sz="2600" dirty="0"/>
              <a:t>компонента: белок шип (S), белок оболочки (E), мембранный белок (M) и белок </a:t>
            </a:r>
            <a:r>
              <a:rPr lang="ru-RU" sz="2600" dirty="0" err="1"/>
              <a:t>нуклеокапсида</a:t>
            </a:r>
            <a:r>
              <a:rPr lang="ru-RU" sz="2600" dirty="0"/>
              <a:t> (N) </a:t>
            </a:r>
            <a:br>
              <a:rPr lang="ru-RU" sz="2600" dirty="0"/>
            </a:br>
            <a:r>
              <a:rPr lang="ru-RU" sz="2600" dirty="0"/>
              <a:t>2.  Белок S является основной </a:t>
            </a:r>
            <a:r>
              <a:rPr lang="ru-RU" sz="2600" dirty="0" err="1"/>
              <a:t>детерминантой</a:t>
            </a:r>
            <a:r>
              <a:rPr lang="ru-RU" sz="2600" dirty="0"/>
              <a:t> патогенности, а также мишенью для </a:t>
            </a:r>
            <a:r>
              <a:rPr lang="ru-RU" sz="2400" dirty="0"/>
              <a:t>распознавания</a:t>
            </a:r>
            <a:r>
              <a:rPr lang="ru-RU" sz="2600" dirty="0"/>
              <a:t> и нейтрализации антителами. </a:t>
            </a:r>
            <a:br>
              <a:rPr lang="ru-RU" sz="2600" dirty="0"/>
            </a:br>
            <a:r>
              <a:rPr lang="ru-RU" sz="2600" dirty="0"/>
              <a:t>3. Белок S представляет интерес для иммунного ответа и дизайна  разработки вакцины.</a:t>
            </a:r>
            <a:br>
              <a:rPr lang="ru-RU" sz="2600" dirty="0"/>
            </a:br>
            <a:r>
              <a:rPr lang="ru-RU" sz="2600" dirty="0"/>
              <a:t>4. Рецептор, связывающий домен (</a:t>
            </a:r>
            <a:r>
              <a:rPr lang="en-US" sz="2600" dirty="0"/>
              <a:t>RBD</a:t>
            </a:r>
            <a:r>
              <a:rPr lang="ru-RU" sz="2600" dirty="0"/>
              <a:t>) расположен на субъединице S1 белка S представляет интерес при обнаружении специфических антител к SARS-CoV-2. </a:t>
            </a:r>
            <a:br>
              <a:rPr lang="ru-RU" sz="2600" dirty="0"/>
            </a:br>
            <a:r>
              <a:rPr lang="ru-RU" sz="2600" dirty="0"/>
              <a:t>  5. Наиболее подходящим для использования его в качестве антигенной детерминанты представляется S белок, и преимущественно к нему сейчас создаются субъединичные и некоторые другие вакцины против COVID-19.</a:t>
            </a:r>
          </a:p>
          <a:p>
            <a:pPr>
              <a:buFont typeface="Wingdings" pitchFamily="2" charset="2"/>
              <a:buChar char="§"/>
            </a:pPr>
            <a:endParaRPr lang="ru-RU" sz="2600" dirty="0"/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1500" y="4987926"/>
            <a:ext cx="6375400" cy="830263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+mn-lt"/>
              </a:rPr>
              <a:t>Вирион размером 80-220 нм. </a:t>
            </a:r>
            <a:r>
              <a:rPr lang="ru-RU" sz="2000" dirty="0" err="1" smtClean="0">
                <a:latin typeface="+mn-lt"/>
              </a:rPr>
              <a:t>Нуклеокапсид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представляет собой гибкую спираль, состоящую из геномной плюс-нити РНК и большого количества молекул </a:t>
            </a:r>
            <a:r>
              <a:rPr lang="ru-RU" sz="2000" dirty="0" err="1">
                <a:latin typeface="+mn-lt"/>
              </a:rPr>
              <a:t>нуклеопротеина</a:t>
            </a:r>
            <a:r>
              <a:rPr lang="ru-RU" sz="2000" dirty="0">
                <a:latin typeface="+mn-lt"/>
              </a:rPr>
              <a:t> N.  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50" y="1104900"/>
            <a:ext cx="6648450" cy="16637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Коронавирусная</a:t>
            </a:r>
            <a:r>
              <a:rPr lang="ru-RU" dirty="0"/>
              <a:t> инфекция – острое вирусное заболевание с преимущественным поражением верхних дыхательных путей, вызываемое РНК-геномным вирусом рода </a:t>
            </a:r>
            <a:r>
              <a:rPr lang="ru-RU" dirty="0" err="1"/>
              <a:t>Betacoronavirus</a:t>
            </a:r>
            <a:r>
              <a:rPr lang="ru-RU" dirty="0"/>
              <a:t> семейства </a:t>
            </a:r>
            <a:r>
              <a:rPr lang="ru-RU" dirty="0" err="1"/>
              <a:t>Coronaviridae</a:t>
            </a:r>
            <a:r>
              <a:rPr lang="ru-RU" dirty="0"/>
              <a:t>. Международный комитет по таксономии вирусов 11 февраля 2020 года присвоил официальное название возбудителю инфекции – SARS-CoV-2.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354511"/>
            <a:ext cx="2857500" cy="1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99275"/>
            <a:ext cx="4737100" cy="4255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33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ttps://stihi.ru/pics/2020/11/11/3316.jpg">
            <a:extLst>
              <a:ext uri="{FF2B5EF4-FFF2-40B4-BE49-F238E27FC236}">
                <a16:creationId xmlns="" xmlns:a16="http://schemas.microsoft.com/office/drawing/2014/main" id="{A2A40516-2D6E-4E9B-BA24-54B551D54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78" t="9091" r="12427" b="-1"/>
          <a:stretch/>
        </p:blipFill>
        <p:spPr bwMode="auto">
          <a:xfrm>
            <a:off x="3572253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3623A51D-B6A6-4A02-8B11-EFCAAC085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" y="502038"/>
            <a:ext cx="9123368" cy="582842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ru-RU" sz="6200" b="1" dirty="0">
                <a:cs typeface="Times New Roman" panose="02020603050405020304" pitchFamily="18" charset="0"/>
              </a:rPr>
              <a:t>   </a:t>
            </a:r>
            <a:r>
              <a:rPr lang="en-US" sz="7200" b="1" dirty="0" err="1">
                <a:cs typeface="Times New Roman" panose="02020603050405020304" pitchFamily="18" charset="0"/>
              </a:rPr>
              <a:t>Этапы</a:t>
            </a:r>
            <a:r>
              <a:rPr lang="en-US" sz="7200" b="1" dirty="0"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cs typeface="Times New Roman" panose="02020603050405020304" pitchFamily="18" charset="0"/>
              </a:rPr>
              <a:t>создания</a:t>
            </a:r>
            <a:r>
              <a:rPr lang="en-US" sz="7200" b="1" dirty="0"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cs typeface="Times New Roman" panose="02020603050405020304" pitchFamily="18" charset="0"/>
              </a:rPr>
              <a:t>вакцин</a:t>
            </a:r>
            <a:endParaRPr lang="en-US" sz="7200" b="1" dirty="0">
              <a:cs typeface="Times New Roman" panose="02020603050405020304" pitchFamily="18" charset="0"/>
            </a:endParaRPr>
          </a:p>
          <a:p>
            <a:endParaRPr lang="en-US" sz="6200" b="1" dirty="0"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1. </a:t>
            </a:r>
            <a:r>
              <a:rPr lang="en-US" sz="8000" dirty="0" err="1">
                <a:cs typeface="Times New Roman" panose="02020603050405020304" pitchFamily="18" charset="0"/>
              </a:rPr>
              <a:t>Идентификация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заболевания</a:t>
            </a:r>
            <a:r>
              <a:rPr lang="en-US" sz="8000" dirty="0"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2. </a:t>
            </a:r>
            <a:r>
              <a:rPr lang="en-US" sz="8000" dirty="0">
                <a:cs typeface="Times New Roman" panose="02020603050405020304" pitchFamily="18" charset="0"/>
              </a:rPr>
              <a:t> </a:t>
            </a:r>
            <a:r>
              <a:rPr lang="en-US" sz="8000" dirty="0" err="1">
                <a:cs typeface="Times New Roman" panose="02020603050405020304" pitchFamily="18" charset="0"/>
              </a:rPr>
              <a:t>Изучение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возбудителя</a:t>
            </a:r>
            <a:r>
              <a:rPr lang="en-US" sz="8000" dirty="0"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3. </a:t>
            </a:r>
            <a:r>
              <a:rPr lang="en-US" sz="8000" dirty="0" err="1">
                <a:cs typeface="Times New Roman" panose="02020603050405020304" pitchFamily="18" charset="0"/>
              </a:rPr>
              <a:t>Отбор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возбудителей-кандидатов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для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создания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вакцины</a:t>
            </a:r>
            <a:r>
              <a:rPr lang="en-US" sz="8000" dirty="0">
                <a:cs typeface="Times New Roman" panose="02020603050405020304" pitchFamily="18" charset="0"/>
              </a:rPr>
              <a:t>.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ru-RU" sz="8000" dirty="0">
                <a:cs typeface="Times New Roman" panose="02020603050405020304" pitchFamily="18" charset="0"/>
              </a:rPr>
              <a:t>4. </a:t>
            </a:r>
            <a:r>
              <a:rPr lang="en-US" sz="8000" dirty="0" err="1">
                <a:cs typeface="Times New Roman" panose="02020603050405020304" pitchFamily="18" charset="0"/>
              </a:rPr>
              <a:t>Тестирование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вакцины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на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добровольцах</a:t>
            </a:r>
            <a:r>
              <a:rPr lang="en-US" sz="8000" dirty="0">
                <a:cs typeface="Times New Roman" panose="02020603050405020304" pitchFamily="18" charset="0"/>
              </a:rPr>
              <a:t>: – </a:t>
            </a:r>
            <a:endParaRPr lang="ru-RU" sz="8000" dirty="0">
              <a:cs typeface="Times New Roman" panose="02020603050405020304" pitchFamily="18" charset="0"/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en-US" sz="8000" dirty="0" err="1">
                <a:cs typeface="Times New Roman" panose="02020603050405020304" pitchFamily="18" charset="0"/>
              </a:rPr>
              <a:t>фаза</a:t>
            </a:r>
            <a:r>
              <a:rPr lang="en-US" sz="8000" dirty="0">
                <a:cs typeface="Times New Roman" panose="02020603050405020304" pitchFamily="18" charset="0"/>
              </a:rPr>
              <a:t> 1 - </a:t>
            </a:r>
            <a:r>
              <a:rPr lang="en-US" sz="8000" dirty="0" err="1">
                <a:cs typeface="Times New Roman" panose="02020603050405020304" pitchFamily="18" charset="0"/>
              </a:rPr>
              <a:t>изучение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безопасности</a:t>
            </a:r>
            <a:r>
              <a:rPr lang="en-US" sz="8000" dirty="0"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cs typeface="Times New Roman" panose="02020603050405020304" pitchFamily="18" charset="0"/>
              </a:rPr>
              <a:t>Изучается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безопасность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различных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доз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вакцины</a:t>
            </a:r>
            <a:r>
              <a:rPr lang="en-US" sz="8000" dirty="0"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cs typeface="Times New Roman" panose="02020603050405020304" pitchFamily="18" charset="0"/>
              </a:rPr>
              <a:t>Обычно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начинают</a:t>
            </a:r>
            <a:r>
              <a:rPr lang="en-US" sz="8000" dirty="0">
                <a:cs typeface="Times New Roman" panose="02020603050405020304" pitchFamily="18" charset="0"/>
              </a:rPr>
              <a:t> с </a:t>
            </a:r>
            <a:r>
              <a:rPr lang="en-US" sz="8000" dirty="0" err="1">
                <a:cs typeface="Times New Roman" panose="02020603050405020304" pitchFamily="18" charset="0"/>
              </a:rPr>
              <a:t>небольшого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числа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волонтеров</a:t>
            </a:r>
            <a:r>
              <a:rPr lang="en-US" sz="8000" dirty="0">
                <a:cs typeface="Times New Roman" panose="02020603050405020304" pitchFamily="18" charset="0"/>
              </a:rPr>
              <a:t>, а </a:t>
            </a:r>
            <a:r>
              <a:rPr lang="en-US" sz="8000" dirty="0" err="1">
                <a:cs typeface="Times New Roman" panose="02020603050405020304" pitchFamily="18" charset="0"/>
              </a:rPr>
              <a:t>затем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включают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большее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число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волонтеров</a:t>
            </a:r>
            <a:r>
              <a:rPr lang="en-US" sz="8000" dirty="0"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cs typeface="Times New Roman" panose="02020603050405020304" pitchFamily="18" charset="0"/>
              </a:rPr>
              <a:t>если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вакцина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проявляет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себя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как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безопасная</a:t>
            </a:r>
            <a:r>
              <a:rPr lang="en-US" sz="8000" dirty="0">
                <a:cs typeface="Times New Roman" panose="02020603050405020304" pitchFamily="18" charset="0"/>
              </a:rPr>
              <a:t>;</a:t>
            </a:r>
            <a:br>
              <a:rPr lang="en-US" sz="8000" dirty="0">
                <a:cs typeface="Times New Roman" panose="02020603050405020304" pitchFamily="18" charset="0"/>
              </a:rPr>
            </a:br>
            <a:r>
              <a:rPr lang="en-US" sz="8000" dirty="0">
                <a:cs typeface="Times New Roman" panose="02020603050405020304" pitchFamily="18" charset="0"/>
              </a:rPr>
              <a:t>– </a:t>
            </a:r>
            <a:r>
              <a:rPr lang="en-US" sz="8000" dirty="0" err="1">
                <a:cs typeface="Times New Roman" panose="02020603050405020304" pitchFamily="18" charset="0"/>
              </a:rPr>
              <a:t>фаза</a:t>
            </a:r>
            <a:r>
              <a:rPr lang="en-US" sz="8000" dirty="0">
                <a:cs typeface="Times New Roman" panose="02020603050405020304" pitchFamily="18" charset="0"/>
              </a:rPr>
              <a:t> 2 - </a:t>
            </a:r>
            <a:r>
              <a:rPr lang="en-US" sz="8000" dirty="0" err="1">
                <a:cs typeface="Times New Roman" panose="02020603050405020304" pitchFamily="18" charset="0"/>
              </a:rPr>
              <a:t>изучение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безопасности</a:t>
            </a:r>
            <a:r>
              <a:rPr lang="en-US" sz="8000" dirty="0">
                <a:cs typeface="Times New Roman" panose="02020603050405020304" pitchFamily="18" charset="0"/>
              </a:rPr>
              <a:t> и иммуногенности. </a:t>
            </a:r>
            <a:r>
              <a:rPr lang="en-US" sz="8000" dirty="0" err="1">
                <a:cs typeface="Times New Roman" panose="02020603050405020304" pitchFamily="18" charset="0"/>
              </a:rPr>
              <a:t>Изучение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проходит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на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сотнях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волонтеров</a:t>
            </a:r>
            <a:r>
              <a:rPr lang="en-US" sz="8000" dirty="0">
                <a:cs typeface="Times New Roman" panose="02020603050405020304" pitchFamily="18" charset="0"/>
              </a:rPr>
              <a:t> и </a:t>
            </a:r>
            <a:r>
              <a:rPr lang="en-US" sz="8000" dirty="0" err="1">
                <a:cs typeface="Times New Roman" panose="02020603050405020304" pitchFamily="18" charset="0"/>
              </a:rPr>
              <a:t>тестируется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как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безопасность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вакцины</a:t>
            </a:r>
            <a:r>
              <a:rPr lang="en-US" sz="8000" dirty="0"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cs typeface="Times New Roman" panose="02020603050405020304" pitchFamily="18" charset="0"/>
              </a:rPr>
              <a:t>так</a:t>
            </a:r>
            <a:r>
              <a:rPr lang="en-US" sz="8000" dirty="0">
                <a:cs typeface="Times New Roman" panose="02020603050405020304" pitchFamily="18" charset="0"/>
              </a:rPr>
              <a:t> и </a:t>
            </a:r>
            <a:r>
              <a:rPr lang="en-US" sz="8000" dirty="0" err="1">
                <a:cs typeface="Times New Roman" panose="02020603050405020304" pitchFamily="18" charset="0"/>
              </a:rPr>
              <a:t>ее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способность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индуцировать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адекватный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протективный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иммунитет</a:t>
            </a:r>
            <a:r>
              <a:rPr lang="en-US" sz="8000" dirty="0"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cs typeface="Times New Roman" panose="02020603050405020304" pitchFamily="18" charset="0"/>
              </a:rPr>
              <a:t>обеспечивающий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защиту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от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заболевания</a:t>
            </a:r>
            <a:r>
              <a:rPr lang="en-US" sz="8000" dirty="0">
                <a:cs typeface="Times New Roman" panose="02020603050405020304" pitchFamily="18" charset="0"/>
              </a:rPr>
              <a:t>;</a:t>
            </a:r>
            <a:br>
              <a:rPr lang="en-US" sz="8000" dirty="0">
                <a:cs typeface="Times New Roman" panose="02020603050405020304" pitchFamily="18" charset="0"/>
              </a:rPr>
            </a:br>
            <a:r>
              <a:rPr lang="en-US" sz="8000" dirty="0">
                <a:cs typeface="Times New Roman" panose="02020603050405020304" pitchFamily="18" charset="0"/>
              </a:rPr>
              <a:t>– </a:t>
            </a:r>
            <a:r>
              <a:rPr lang="en-US" sz="8000" dirty="0" err="1">
                <a:cs typeface="Times New Roman" panose="02020603050405020304" pitchFamily="18" charset="0"/>
              </a:rPr>
              <a:t>фаза</a:t>
            </a:r>
            <a:r>
              <a:rPr lang="en-US" sz="8000" dirty="0">
                <a:cs typeface="Times New Roman" panose="02020603050405020304" pitchFamily="18" charset="0"/>
              </a:rPr>
              <a:t> 3 - </a:t>
            </a:r>
            <a:r>
              <a:rPr lang="en-US" sz="8000" dirty="0" err="1">
                <a:cs typeface="Times New Roman" panose="02020603050405020304" pitchFamily="18" charset="0"/>
              </a:rPr>
              <a:t>изучение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безопасности</a:t>
            </a:r>
            <a:r>
              <a:rPr lang="en-US" sz="8000" dirty="0">
                <a:cs typeface="Times New Roman" panose="02020603050405020304" pitchFamily="18" charset="0"/>
              </a:rPr>
              <a:t>, иммуногенности и </a:t>
            </a:r>
            <a:r>
              <a:rPr lang="en-US" sz="8000" dirty="0" err="1">
                <a:cs typeface="Times New Roman" panose="02020603050405020304" pitchFamily="18" charset="0"/>
              </a:rPr>
              <a:t>эффективности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вакцины</a:t>
            </a:r>
            <a:r>
              <a:rPr lang="en-US" sz="8000" dirty="0"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cs typeface="Times New Roman" panose="02020603050405020304" pitchFamily="18" charset="0"/>
              </a:rPr>
              <a:t>Изучение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проходит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на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тысячах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людей</a:t>
            </a:r>
            <a:r>
              <a:rPr lang="en-US" sz="8000" dirty="0">
                <a:cs typeface="Times New Roman" panose="02020603050405020304" pitchFamily="18" charset="0"/>
              </a:rPr>
              <a:t>. Вакцина </a:t>
            </a:r>
            <a:r>
              <a:rPr lang="en-US" sz="8000" dirty="0" err="1">
                <a:cs typeface="Times New Roman" panose="02020603050405020304" pitchFamily="18" charset="0"/>
              </a:rPr>
              <a:t>должна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защищать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от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заболевания</a:t>
            </a:r>
            <a:r>
              <a:rPr lang="en-US" sz="8000" dirty="0">
                <a:cs typeface="Times New Roman" panose="02020603050405020304" pitchFamily="18" charset="0"/>
              </a:rPr>
              <a:t> и </a:t>
            </a:r>
            <a:r>
              <a:rPr lang="en-US" sz="8000" dirty="0" err="1">
                <a:cs typeface="Times New Roman" panose="02020603050405020304" pitchFamily="18" charset="0"/>
              </a:rPr>
              <a:t>не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вызывать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большого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числа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побочных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эффектов</a:t>
            </a:r>
            <a:r>
              <a:rPr lang="en-US" sz="8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  </a:t>
            </a:r>
            <a:r>
              <a:rPr lang="en-US" sz="8000" dirty="0">
                <a:cs typeface="Times New Roman" panose="02020603050405020304" pitchFamily="18" charset="0"/>
              </a:rPr>
              <a:t>5. </a:t>
            </a:r>
            <a:r>
              <a:rPr lang="en-US" sz="8000" dirty="0" err="1">
                <a:cs typeface="Times New Roman" panose="02020603050405020304" pitchFamily="18" charset="0"/>
              </a:rPr>
              <a:t>Выпуск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вакцины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для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массового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использования</a:t>
            </a:r>
            <a:r>
              <a:rPr lang="en-US" sz="8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  </a:t>
            </a:r>
            <a:r>
              <a:rPr lang="en-US" sz="8000" dirty="0">
                <a:cs typeface="Times New Roman" panose="02020603050405020304" pitchFamily="18" charset="0"/>
              </a:rPr>
              <a:t>6. </a:t>
            </a:r>
            <a:r>
              <a:rPr lang="en-US" sz="8000" dirty="0" err="1">
                <a:cs typeface="Times New Roman" panose="02020603050405020304" pitchFamily="18" charset="0"/>
              </a:rPr>
              <a:t>Лицензирование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вакцины</a:t>
            </a:r>
            <a:r>
              <a:rPr lang="en-US" sz="8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8000" dirty="0">
                <a:cs typeface="Times New Roman" panose="02020603050405020304" pitchFamily="18" charset="0"/>
              </a:rPr>
              <a:t>  </a:t>
            </a:r>
            <a:r>
              <a:rPr lang="en-US" sz="8000" dirty="0">
                <a:cs typeface="Times New Roman" panose="02020603050405020304" pitchFamily="18" charset="0"/>
              </a:rPr>
              <a:t>7. </a:t>
            </a:r>
            <a:r>
              <a:rPr lang="en-US" sz="8000" dirty="0" err="1">
                <a:cs typeface="Times New Roman" panose="02020603050405020304" pitchFamily="18" charset="0"/>
              </a:rPr>
              <a:t>Профессиональная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оценка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вакцины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врачами</a:t>
            </a:r>
            <a:r>
              <a:rPr lang="en-US" sz="8000" dirty="0">
                <a:cs typeface="Times New Roman" panose="02020603050405020304" pitchFamily="18" charset="0"/>
              </a:rPr>
              <a:t> и </a:t>
            </a:r>
            <a:r>
              <a:rPr lang="en-US" sz="8000" dirty="0" err="1">
                <a:cs typeface="Times New Roman" panose="02020603050405020304" pitchFamily="18" charset="0"/>
              </a:rPr>
              <a:t>одобрение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со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стороны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cs typeface="Times New Roman" panose="02020603050405020304" pitchFamily="18" charset="0"/>
              </a:rPr>
              <a:t>населения</a:t>
            </a:r>
            <a:r>
              <a:rPr lang="en-US" sz="8000" dirty="0">
                <a:cs typeface="Times New Roman" panose="02020603050405020304" pitchFamily="18" charset="0"/>
              </a:rPr>
              <a:t>.</a:t>
            </a:r>
          </a:p>
          <a:p>
            <a:pPr marL="342900"/>
            <a:endParaRPr lang="en-US" sz="400" i="1" dirty="0"/>
          </a:p>
        </p:txBody>
      </p:sp>
    </p:spTree>
    <p:extLst>
      <p:ext uri="{BB962C8B-B14F-4D97-AF65-F5344CB8AC3E}">
        <p14:creationId xmlns="" xmlns:p14="http://schemas.microsoft.com/office/powerpoint/2010/main" val="3964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37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+mn-lt"/>
              </a:rPr>
              <a:t>Классификация вакцин по поколениям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4" y="1021976"/>
            <a:ext cx="12023575" cy="5171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936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Достоинства и недостатки технологических платформ для создания вакцины против COVID-19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1187418"/>
              </p:ext>
            </p:extLst>
          </p:nvPr>
        </p:nvGraphicFramePr>
        <p:xfrm>
          <a:off x="1" y="588778"/>
          <a:ext cx="12191999" cy="6299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1321"/>
                <a:gridCol w="4460339"/>
                <a:gridCol w="4460339"/>
              </a:tblGrid>
              <a:tr h="393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Технологическая платформа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Достоинства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Недостатки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8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Живая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аттенуированная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вакцина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Потенциально самый эффективный вид вакцины для проведения иммунизации. Простота получения. Возможность получения в промышленных </a:t>
                      </a:r>
                      <a:r>
                        <a:rPr lang="ru-RU" sz="1400" dirty="0" err="1">
                          <a:effectLst/>
                        </a:rPr>
                        <a:t>маштабах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Применительно к вакцинам COVID-19 использование данной платформы маловероятно ввиду большой доли бессимптомных форм протекания заболевания и связанной с этим неопределенностью данный, которые могли бы быть получены при проведении клинических исследований. Возможность реверсии </a:t>
                      </a:r>
                      <a:r>
                        <a:rPr lang="ru-RU" sz="1400" dirty="0" err="1">
                          <a:effectLst/>
                        </a:rPr>
                        <a:t>аттенуировнного</a:t>
                      </a:r>
                      <a:r>
                        <a:rPr lang="ru-RU" sz="1400" dirty="0">
                          <a:effectLst/>
                        </a:rPr>
                        <a:t> штамма к дикому типу ввиду генетической пластичности </a:t>
                      </a:r>
                      <a:r>
                        <a:rPr lang="ru-RU" sz="1400" dirty="0" err="1">
                          <a:effectLst/>
                        </a:rPr>
                        <a:t>коронавируса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/>
                </a:tc>
              </a:tr>
              <a:tr h="134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Инактивированные вакцины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Простота получения. </a:t>
                      </a:r>
                      <a:r>
                        <a:rPr lang="ru-RU" sz="1400" dirty="0" err="1">
                          <a:effectLst/>
                        </a:rPr>
                        <a:t>Реципрокность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эпитопов</a:t>
                      </a:r>
                      <a:r>
                        <a:rPr lang="ru-RU" sz="1400" dirty="0">
                          <a:effectLst/>
                        </a:rPr>
                        <a:t> инактивированного и </a:t>
                      </a:r>
                      <a:r>
                        <a:rPr lang="ru-RU" sz="1400" dirty="0" err="1">
                          <a:effectLst/>
                        </a:rPr>
                        <a:t>нативного</a:t>
                      </a:r>
                      <a:r>
                        <a:rPr lang="ru-RU" sz="1400" dirty="0">
                          <a:effectLst/>
                        </a:rPr>
                        <a:t> возбудителя.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Относительно низкий уровень накопления вируса </a:t>
                      </a:r>
                      <a:r>
                        <a:rPr lang="en-US" sz="1400" dirty="0">
                          <a:effectLst/>
                        </a:rPr>
                        <a:t>in vitro</a:t>
                      </a:r>
                      <a:r>
                        <a:rPr lang="ru-RU" sz="1400" dirty="0">
                          <a:effectLst/>
                        </a:rPr>
                        <a:t>. Необходимость использовать культуры клеток, лицензированной для получения вакцины.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Относительно слабая иммуногенность и связанная с ней необходимость проведения повторной иммунизации.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/>
                </a:tc>
              </a:tr>
              <a:tr h="134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РНК-вакцины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>
                          <a:effectLst/>
                        </a:rPr>
                        <a:t>Наиболее простая конструкция, необходимая для производства специфического антигена в макро-организме. Отсутствие возможности интеграции в геном человека.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Необходимость использования специальной аппаратуры для вакцинации. Относительно слабая иммуногенность и связанная с ней необходимость проведения повторной иммунизации. Сложность получения в промышленных масштабах.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/>
                </a:tc>
              </a:tr>
              <a:tr h="134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ДНК-вакцины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>
                          <a:effectLst/>
                        </a:rPr>
                        <a:t>Оценены для целого ряда заболеваний, безопасны, слабореактогенны.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Необходимость использования специальной аппаратуры для вакцинации (</a:t>
                      </a:r>
                      <a:r>
                        <a:rPr lang="en-US" sz="1400" dirty="0">
                          <a:effectLst/>
                        </a:rPr>
                        <a:t>gene gun </a:t>
                      </a:r>
                      <a:r>
                        <a:rPr lang="ru-RU" sz="1400" dirty="0">
                          <a:effectLst/>
                        </a:rPr>
                        <a:t>генная пушка), относительно слабая иммуногенность и связанная с ней необходимость высоких иммунизирующих доз и проведения повторной иммунизации для достижения требуемого иммунного ответа.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14" marR="262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658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5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</a:rPr>
              <a:t>Достоинства и недостатки технологических платформ для создания вакцины против COVID-19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6151741"/>
              </p:ext>
            </p:extLst>
          </p:nvPr>
        </p:nvGraphicFramePr>
        <p:xfrm>
          <a:off x="0" y="472830"/>
          <a:ext cx="12192000" cy="6461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582"/>
                <a:gridCol w="2063530"/>
                <a:gridCol w="4416944"/>
                <a:gridCol w="4416944"/>
              </a:tblGrid>
              <a:tr h="526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Технологическая платформа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Достоинства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Недостатки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85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Субъединичные вакцины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Безопасны, </a:t>
                      </a:r>
                      <a:r>
                        <a:rPr lang="ru-RU" sz="1400" dirty="0" err="1">
                          <a:effectLst/>
                        </a:rPr>
                        <a:t>слабореактогенны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Относительно слабая иммуногенность и связанная с ней необходимость проведения повторной иммунизации.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</a:tr>
              <a:tr h="6646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Вирусоподобные частицы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Безопасны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Необходимость многократной иммунизации. Высокая стоимость вакцины. Сложный процесс получения, препятствующий ее серийному производству.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</a:tr>
              <a:tr h="149551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Векторные рекомбинантные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вакцины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основе аденовируса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Наличие апробированных технологических платформ. Установленная эффективность вакцин на данной платформе. Возможность получения в промышленных масштабах.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Необходимость иммунного статуса </a:t>
                      </a:r>
                      <a:r>
                        <a:rPr lang="ru-RU" sz="1400" dirty="0" err="1">
                          <a:effectLst/>
                        </a:rPr>
                        <a:t>макроорганизма</a:t>
                      </a:r>
                      <a:r>
                        <a:rPr lang="ru-RU" sz="1400" dirty="0">
                          <a:effectLst/>
                        </a:rPr>
                        <a:t> (ранее перенесенное заболевание, вызванное аденовирусом, может негативно влиять на эффективность вакцины). Эффективный иммунный ответ при однократной иммунизации развивается при использовании высоких иммунизирующих доз, для повышения эффективности иммунизации необходимо проведение бустирования.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</a:tr>
              <a:tr h="830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основе вируса везикулярного стоматита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Наличие апробированных технологических платформ. Для получения иммунного ответа достаточно проведения однократной иммунизации. Возможность получения в промышленных масштабах.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Возможны побочные действия: лейкопения, лимфопения и нейтропения в течении первых трех дней после вакцинации, артралгия, артриты примерно у 20% иммунизированных.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</a:tr>
              <a:tr h="830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основе ортопоксвирусов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Информационная емкость генома вектора, позволяющая проводить вставку нескольких </a:t>
                      </a:r>
                      <a:r>
                        <a:rPr lang="ru-RU" sz="1400" dirty="0" err="1">
                          <a:effectLst/>
                        </a:rPr>
                        <a:t>гетерологичных</a:t>
                      </a:r>
                      <a:r>
                        <a:rPr lang="ru-RU" sz="1400" dirty="0">
                          <a:effectLst/>
                        </a:rPr>
                        <a:t> последовательностей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Неопределенность иммунного статуса </a:t>
                      </a:r>
                      <a:r>
                        <a:rPr lang="ru-RU" sz="1400" dirty="0" err="1">
                          <a:effectLst/>
                        </a:rPr>
                        <a:t>макроорганизма</a:t>
                      </a:r>
                      <a:r>
                        <a:rPr lang="ru-RU" sz="1400" dirty="0">
                          <a:effectLst/>
                        </a:rPr>
                        <a:t>. Возможное отсутствие эффекта при иммунизации наиболее уязвимой возрастной группы (люди пожилого возраста) ввиду того, что они прошли вакцинацию против оспы.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</a:tr>
              <a:tr h="664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основе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лентивирусов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Способность </a:t>
                      </a:r>
                      <a:r>
                        <a:rPr lang="ru-RU" sz="1400" dirty="0" err="1">
                          <a:effectLst/>
                        </a:rPr>
                        <a:t>лентивирусов</a:t>
                      </a:r>
                      <a:r>
                        <a:rPr lang="ru-RU" sz="1400" dirty="0">
                          <a:effectLst/>
                        </a:rPr>
                        <a:t> к репликации в неделящихся клетках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Отсутствие апробированных технологических платформ для создания на основе </a:t>
                      </a:r>
                      <a:r>
                        <a:rPr lang="ru-RU" sz="1400" dirty="0" err="1">
                          <a:effectLst/>
                        </a:rPr>
                        <a:t>лентивирусов</a:t>
                      </a:r>
                      <a:r>
                        <a:rPr lang="ru-RU" sz="1400" dirty="0">
                          <a:effectLst/>
                        </a:rPr>
                        <a:t> вакцин против вирусных инфекционных заболеваний.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9" marR="5822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07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365125"/>
            <a:ext cx="11252200" cy="46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Перечень технологических платформ для создания вакцины против COVID-19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2068235"/>
              </p:ext>
            </p:extLst>
          </p:nvPr>
        </p:nvGraphicFramePr>
        <p:xfrm>
          <a:off x="241300" y="1092200"/>
          <a:ext cx="11633200" cy="5461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7467"/>
                <a:gridCol w="3877467"/>
                <a:gridCol w="3878266"/>
              </a:tblGrid>
              <a:tr h="792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Технологическая платформа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Общее количество кандидатов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вакцин, проходящее клинические исследования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Нереплицирующая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вирусный вектор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РНК-вакцины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ДНК-вакцины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Инактивированные вакцины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Субъединичные вакцины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Реплицирующийся вирусный вектор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Вирусоподобные частицы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Живая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аттенуированная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2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Реплицирующийся бактериальный вектор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Платформа не идентифицирована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колшичество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004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602" y="264493"/>
            <a:ext cx="9714998" cy="3221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текущих клинических испытаний вакцин против</a:t>
            </a:r>
            <a:r>
              <a:rPr sz="2400" b="1" spc="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5869251"/>
              </p:ext>
            </p:extLst>
          </p:nvPr>
        </p:nvGraphicFramePr>
        <p:xfrm>
          <a:off x="469895" y="723900"/>
          <a:ext cx="10883904" cy="6044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39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39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39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39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13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Вакцины - кандидаты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Идентификатор исследования/фаза испытания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Иммуноген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 проведения исследования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 (возраст)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мРНК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mRNA1273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NCT04283461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фаза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18-55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ДНК-основа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INO-4800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NCT04336410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18-50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Инактивированная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цельновиресная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вакцина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Инактивированная вакцина против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-2(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PiCoVacc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04352608 фаза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Цельный вирус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18-59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8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 вируса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Аденовируса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nCoV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NCT04341389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18-60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ChAdOx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nCov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NCT04324606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I/II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18-55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90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Лентивирусный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вектор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-19/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aAPC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(модифицированные антиген презентирующие клетки)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NCT04299724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Структурные белки и полипротеиновая протеаза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 месяцев до 80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LV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SMENP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(модифицированные дендритные клетки)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NCT04276896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I/II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Структурные белки и полипротеиновая протеаза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 месяцев до 80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5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Вектор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бифидобактерий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bacTRL-Spike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NCT04334980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Белок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19-45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60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Живая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аттенуированная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вакцина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БЦЖ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NCT04328441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Нидерланды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работники (≥18 лет)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NCT043272206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Датский штамм 1331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работники (≥18 лет)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NCT04350931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Датский штамм 1331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Египет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работники (≥18 лет)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33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NCT04348370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Штамм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Tice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работники (18-74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07" marR="48407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4E803722-0644-4F2E-8E08-C1A8568EF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1688060"/>
              </p:ext>
            </p:extLst>
          </p:nvPr>
        </p:nvGraphicFramePr>
        <p:xfrm>
          <a:off x="121920" y="140678"/>
          <a:ext cx="7896665" cy="648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457">
                  <a:extLst>
                    <a:ext uri="{9D8B030D-6E8A-4147-A177-3AD203B41FA5}">
                      <a16:colId xmlns="" xmlns:a16="http://schemas.microsoft.com/office/drawing/2014/main" val="3840859798"/>
                    </a:ext>
                  </a:extLst>
                </a:gridCol>
                <a:gridCol w="1102901">
                  <a:extLst>
                    <a:ext uri="{9D8B030D-6E8A-4147-A177-3AD203B41FA5}">
                      <a16:colId xmlns="" xmlns:a16="http://schemas.microsoft.com/office/drawing/2014/main" val="1221554567"/>
                    </a:ext>
                  </a:extLst>
                </a:gridCol>
                <a:gridCol w="2757988">
                  <a:extLst>
                    <a:ext uri="{9D8B030D-6E8A-4147-A177-3AD203B41FA5}">
                      <a16:colId xmlns="" xmlns:a16="http://schemas.microsoft.com/office/drawing/2014/main" val="3653921562"/>
                    </a:ext>
                  </a:extLst>
                </a:gridCol>
                <a:gridCol w="1179717">
                  <a:extLst>
                    <a:ext uri="{9D8B030D-6E8A-4147-A177-3AD203B41FA5}">
                      <a16:colId xmlns="" xmlns:a16="http://schemas.microsoft.com/office/drawing/2014/main" val="1251089234"/>
                    </a:ext>
                  </a:extLst>
                </a:gridCol>
                <a:gridCol w="1211602">
                  <a:extLst>
                    <a:ext uri="{9D8B030D-6E8A-4147-A177-3AD203B41FA5}">
                      <a16:colId xmlns="" xmlns:a16="http://schemas.microsoft.com/office/drawing/2014/main" val="1473435465"/>
                    </a:ext>
                  </a:extLst>
                </a:gridCol>
              </a:tblGrid>
              <a:tr h="8022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 исследования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вакцины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вакцины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Были ли разработки на той же базе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="" xmlns:a16="http://schemas.microsoft.com/office/drawing/2014/main" val="353384306"/>
                  </a:ext>
                </a:extLst>
              </a:tr>
              <a:tr h="10603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normalizeH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Начались 18 июня</a:t>
                      </a:r>
                      <a:endParaRPr lang="en-GB" sz="1400" u="none" strike="noStrike" normalizeH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b"/>
                      <a:r>
                        <a:rPr lang="ru-RU" sz="1400" u="none" strike="noStrike" normalizeH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 ЛП-006395  11.08.2020</a:t>
                      </a:r>
                      <a:endParaRPr lang="ru-RU" sz="1400" u="sng" normalizeH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НИЦЭМ им. Гамалеи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Нереплицирующийся</a:t>
                      </a:r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вирусный вектор (аденовирус)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Спутник - </a:t>
                      </a:r>
                      <a:r>
                        <a:rPr lang="en-GB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40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 от MERS (1-2 стадии КИ), вакцина от Эболы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="" xmlns:a16="http://schemas.microsoft.com/office/drawing/2014/main" val="1322215301"/>
                  </a:ext>
                </a:extLst>
              </a:tr>
              <a:tr h="85560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normalizeH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Анонсированы на 15 июля</a:t>
                      </a:r>
                      <a:r>
                        <a:rPr lang="en-GB" sz="1400" u="none" strike="noStrike" normalizeH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rtl="0" fontAlgn="b"/>
                      <a:r>
                        <a:rPr lang="ru-RU" sz="1400" b="0" i="0" kern="1200" normalizeH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 ЛП-006504 от 13.10.2020</a:t>
                      </a:r>
                      <a:endParaRPr lang="ru-RU" sz="1400" u="sng" normalizeH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ГНЦ ВБ «Вектор»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Реплицирующийся вирусный вектор (краснуха)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ЭпиВак</a:t>
                      </a:r>
                      <a:endParaRPr lang="ru-RU" sz="140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="" xmlns:a16="http://schemas.microsoft.com/office/drawing/2014/main" val="3875217192"/>
                  </a:ext>
                </a:extLst>
              </a:tr>
              <a:tr h="67989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normalizeH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Анонсированы на 15 июля</a:t>
                      </a:r>
                      <a:endParaRPr lang="ru-RU" sz="1400" u="sng" normalizeH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«Вектор» и </a:t>
                      </a:r>
                      <a:r>
                        <a:rPr lang="en-US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BIOCAD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Реплицирующийся вирусный вектор (везикулярный стоматит)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="" xmlns:a16="http://schemas.microsoft.com/office/drawing/2014/main" val="2249389738"/>
                  </a:ext>
                </a:extLst>
              </a:tr>
              <a:tr h="58231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normalizeH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Анонсированы на 15 июля</a:t>
                      </a:r>
                      <a:endParaRPr lang="ru-RU" sz="1400" u="sng" normalizeH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ГНЦ ВБ «Вектор»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Реплицирующегося</a:t>
                      </a:r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вирусный вектор (грипп)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="" xmlns:a16="http://schemas.microsoft.com/office/drawing/2014/main" val="2725101603"/>
                  </a:ext>
                </a:extLst>
              </a:tr>
              <a:tr h="85013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normalizeH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Анонсированы на август 2020</a:t>
                      </a:r>
                      <a:endParaRPr lang="ru-RU" sz="1400" u="sng" normalizeH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ФНЦ им. Чумакова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Инактивированный вирус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normalizeH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="" xmlns:a16="http://schemas.microsoft.com/office/drawing/2014/main" val="1378389242"/>
                  </a:ext>
                </a:extLst>
              </a:tr>
              <a:tr h="157023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апреля (Германия) и 4 мая (США)</a:t>
                      </a:r>
                      <a:endParaRPr lang="ru-RU" sz="1400" u="sng" normalizeH="0" dirty="0">
                        <a:solidFill>
                          <a:srgbClr val="1155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kern="1200" normalizeH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BioNTech</a:t>
                      </a:r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 Германия)</a:t>
                      </a:r>
                      <a:r>
                        <a:rPr lang="ru-RU" sz="1400" b="0" i="0" u="none" strike="noStrike" kern="1200" normalizeH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Pfizer</a:t>
                      </a:r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(США)</a:t>
                      </a:r>
                      <a:endParaRPr lang="ru-RU" sz="140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РНК-вакцина</a:t>
                      </a:r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состоящая из </a:t>
                      </a:r>
                      <a:r>
                        <a:rPr lang="ru-RU" sz="1400" b="0" i="0" u="none" strike="noStrike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модифицированной нуклеозидами мРНК (</a:t>
                      </a:r>
                      <a:r>
                        <a:rPr lang="ru-RU" sz="1400" b="0" i="0" u="none" strike="noStrike" kern="1200" normalizeH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modRNA</a:t>
                      </a:r>
                      <a:r>
                        <a:rPr lang="ru-RU" sz="1400" b="0" i="0" u="none" strike="noStrike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кодирующей мутантную форму белка-шипа </a:t>
                      </a:r>
                      <a:r>
                        <a:rPr lang="ru-RU" sz="1400" b="0" i="0" u="none" strike="noStrike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SARS-CoV-2</a:t>
                      </a:r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который инкапсулирован в </a:t>
                      </a:r>
                      <a:r>
                        <a:rPr lang="ru-RU" sz="1400" b="0" i="0" u="none" strike="noStrike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липидные</a:t>
                      </a:r>
                      <a:r>
                        <a:rPr lang="ru-RU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наночастицы</a:t>
                      </a:r>
                      <a:endParaRPr lang="ru-RU" sz="140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normalizeH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BNT162b2</a:t>
                      </a:r>
                      <a:endParaRPr lang="ru-RU" sz="1400" b="0" u="sng" normalizeH="0" dirty="0">
                        <a:solidFill>
                          <a:srgbClr val="1155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b"/>
                      <a:r>
                        <a:rPr lang="ru-RU" sz="1400" b="0" i="0" kern="1200" normalizeH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Тозинамеран</a:t>
                      </a:r>
                      <a:endParaRPr lang="ru-RU" sz="1400" b="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normalizeH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="" xmlns:a16="http://schemas.microsoft.com/office/drawing/2014/main" val="1645654439"/>
                  </a:ext>
                </a:extLst>
              </a:tr>
            </a:tbl>
          </a:graphicData>
        </a:graphic>
      </p:graphicFrame>
      <p:pic>
        <p:nvPicPr>
          <p:cNvPr id="1026" name="Picture 2" descr="https://news.nashbryansk.ru/v2/uploads/news/images/2020/June/vaktsina-ot-koronavirusa-sushhestvuet-li-i-kogda-stoit-zhdat-3.jpg">
            <a:extLst>
              <a:ext uri="{FF2B5EF4-FFF2-40B4-BE49-F238E27FC236}">
                <a16:creationId xmlns="" xmlns:a16="http://schemas.microsoft.com/office/drawing/2014/main" id="{9A6CB57F-D7D5-4951-B269-8D560880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95" y="260620"/>
            <a:ext cx="3890784" cy="2595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15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s://stihi.ru/pics/2020/11/11/3316.jpg">
            <a:extLst>
              <a:ext uri="{FF2B5EF4-FFF2-40B4-BE49-F238E27FC236}">
                <a16:creationId xmlns="" xmlns:a16="http://schemas.microsoft.com/office/drawing/2014/main" id="{AB6A1CDC-DC45-4B45-A802-DF55A29F2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3" t="9091" r="22902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621D5A-F13B-4933-832B-8EDF4F50A081}"/>
              </a:ext>
            </a:extLst>
          </p:cNvPr>
          <p:cNvSpPr txBox="1"/>
          <p:nvPr/>
        </p:nvSpPr>
        <p:spPr>
          <a:xfrm>
            <a:off x="371094" y="177800"/>
            <a:ext cx="11655806" cy="654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Принцип</a:t>
            </a:r>
            <a:r>
              <a:rPr lang="en-US" b="1" dirty="0"/>
              <a:t> </a:t>
            </a:r>
            <a:r>
              <a:rPr lang="en-US" b="1" dirty="0" err="1"/>
              <a:t>действия</a:t>
            </a:r>
            <a:r>
              <a:rPr lang="en-US" b="1" dirty="0"/>
              <a:t>  </a:t>
            </a:r>
            <a:r>
              <a:rPr lang="en-US" b="1" dirty="0" err="1"/>
              <a:t>российских</a:t>
            </a:r>
            <a:r>
              <a:rPr lang="en-US" b="1" dirty="0"/>
              <a:t> и </a:t>
            </a:r>
            <a:r>
              <a:rPr lang="en-US" b="1" dirty="0" err="1"/>
              <a:t>зарубежных</a:t>
            </a:r>
            <a:r>
              <a:rPr lang="en-US" b="1" dirty="0"/>
              <a:t> </a:t>
            </a:r>
            <a:r>
              <a:rPr lang="en-US" b="1" dirty="0" err="1"/>
              <a:t>вакцин</a:t>
            </a:r>
            <a:r>
              <a:rPr lang="en-US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Вакцина «</a:t>
            </a:r>
            <a:r>
              <a:rPr lang="en-US" dirty="0" err="1"/>
              <a:t>Спутник</a:t>
            </a:r>
            <a:r>
              <a:rPr lang="en-US" dirty="0"/>
              <a:t> V», </a:t>
            </a:r>
            <a:r>
              <a:rPr lang="en-US" dirty="0" err="1"/>
              <a:t>разработанная</a:t>
            </a:r>
            <a:r>
              <a:rPr lang="en-US" dirty="0"/>
              <a:t> НИЦЭМ </a:t>
            </a:r>
            <a:r>
              <a:rPr lang="en-US" dirty="0" err="1"/>
              <a:t>им</a:t>
            </a:r>
            <a:r>
              <a:rPr lang="en-US" dirty="0"/>
              <a:t>. </a:t>
            </a:r>
            <a:r>
              <a:rPr lang="en-US" dirty="0" err="1"/>
              <a:t>Гамалеи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</a:t>
            </a:r>
            <a:r>
              <a:rPr lang="en-US" dirty="0" err="1"/>
              <a:t>векторной</a:t>
            </a:r>
            <a:r>
              <a:rPr lang="en-US" dirty="0"/>
              <a:t> </a:t>
            </a:r>
            <a:r>
              <a:rPr lang="en-US" dirty="0" err="1"/>
              <a:t>вакциной</a:t>
            </a:r>
            <a:r>
              <a:rPr lang="en-US" dirty="0"/>
              <a:t>,  «</a:t>
            </a:r>
            <a:r>
              <a:rPr lang="en-US" dirty="0" err="1"/>
              <a:t>ЭпиВакКорона</a:t>
            </a:r>
            <a:r>
              <a:rPr lang="en-US" dirty="0"/>
              <a:t>», выпущенная ГНЦ ВБ «</a:t>
            </a:r>
            <a:r>
              <a:rPr lang="en-US" dirty="0" err="1"/>
              <a:t>Вектор</a:t>
            </a:r>
            <a:r>
              <a:rPr lang="en-US" dirty="0"/>
              <a:t>», г. </a:t>
            </a:r>
            <a:r>
              <a:rPr lang="en-US" dirty="0" err="1"/>
              <a:t>Новосибирск</a:t>
            </a:r>
            <a:r>
              <a:rPr lang="en-US" dirty="0"/>
              <a:t>,  — </a:t>
            </a:r>
            <a:r>
              <a:rPr lang="en-US" dirty="0" err="1"/>
              <a:t>пептидная</a:t>
            </a:r>
            <a:r>
              <a:rPr lang="en-US" dirty="0"/>
              <a:t> 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Главное их отличие </a:t>
            </a:r>
            <a:r>
              <a:rPr lang="en-US" dirty="0" err="1"/>
              <a:t>состоит</a:t>
            </a:r>
            <a:r>
              <a:rPr lang="en-US" dirty="0"/>
              <a:t> в </a:t>
            </a:r>
            <a:r>
              <a:rPr lang="en-US" dirty="0" err="1"/>
              <a:t>том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первая</a:t>
            </a:r>
            <a:r>
              <a:rPr lang="en-US" dirty="0"/>
              <a:t> </a:t>
            </a:r>
            <a:r>
              <a:rPr lang="en-US" dirty="0" err="1"/>
              <a:t>имеет</a:t>
            </a:r>
            <a:r>
              <a:rPr lang="en-US" dirty="0"/>
              <a:t> </a:t>
            </a:r>
            <a:r>
              <a:rPr lang="en-US" dirty="0" err="1"/>
              <a:t>ослабленные</a:t>
            </a:r>
            <a:r>
              <a:rPr lang="en-US" dirty="0"/>
              <a:t> </a:t>
            </a:r>
            <a:r>
              <a:rPr lang="en-US" dirty="0" err="1"/>
              <a:t>элементы</a:t>
            </a:r>
            <a:r>
              <a:rPr lang="en-US" dirty="0"/>
              <a:t> </a:t>
            </a:r>
            <a:r>
              <a:rPr lang="en-US" dirty="0" err="1"/>
              <a:t>коронавируса</a:t>
            </a:r>
            <a:r>
              <a:rPr lang="en-US" dirty="0"/>
              <a:t> (</a:t>
            </a:r>
            <a:r>
              <a:rPr lang="en-US" dirty="0" err="1"/>
              <a:t>хотя</a:t>
            </a:r>
            <a:r>
              <a:rPr lang="en-US" dirty="0"/>
              <a:t> и </a:t>
            </a:r>
            <a:r>
              <a:rPr lang="en-US" dirty="0" err="1"/>
              <a:t>не</a:t>
            </a:r>
            <a:r>
              <a:rPr lang="en-US" dirty="0"/>
              <a:t> </a:t>
            </a:r>
            <a:r>
              <a:rPr lang="en-US" dirty="0" err="1"/>
              <a:t>способные</a:t>
            </a:r>
            <a:r>
              <a:rPr lang="en-US" dirty="0"/>
              <a:t> к </a:t>
            </a:r>
            <a:r>
              <a:rPr lang="en-US" dirty="0" err="1"/>
              <a:t>размножению</a:t>
            </a:r>
            <a:r>
              <a:rPr lang="en-US" dirty="0"/>
              <a:t>), а </a:t>
            </a:r>
            <a:r>
              <a:rPr lang="en-US" dirty="0" err="1"/>
              <a:t>вторая</a:t>
            </a:r>
            <a:r>
              <a:rPr lang="en-US" dirty="0"/>
              <a:t> — </a:t>
            </a:r>
            <a:r>
              <a:rPr lang="en-US" dirty="0" err="1"/>
              <a:t>полностью</a:t>
            </a:r>
            <a:r>
              <a:rPr lang="en-US" dirty="0"/>
              <a:t> </a:t>
            </a:r>
            <a:r>
              <a:rPr lang="en-US" dirty="0" err="1"/>
              <a:t>синтетическая</a:t>
            </a:r>
            <a:r>
              <a:rPr lang="en-US" dirty="0"/>
              <a:t>. Вакцина «</a:t>
            </a:r>
            <a:r>
              <a:rPr lang="en-US" dirty="0" err="1"/>
              <a:t>Спутник</a:t>
            </a:r>
            <a:r>
              <a:rPr lang="en-US" dirty="0"/>
              <a:t> V» </a:t>
            </a:r>
            <a:r>
              <a:rPr lang="en-US" dirty="0" err="1"/>
              <a:t>создана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 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аденовирусного</a:t>
            </a:r>
            <a:r>
              <a:rPr lang="en-US" dirty="0"/>
              <a:t> </a:t>
            </a:r>
            <a:r>
              <a:rPr lang="en-US" dirty="0" err="1"/>
              <a:t>вектора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выполняет</a:t>
            </a:r>
            <a:r>
              <a:rPr lang="en-US" dirty="0"/>
              <a:t> </a:t>
            </a:r>
            <a:r>
              <a:rPr lang="en-US" dirty="0" err="1"/>
              <a:t>роль</a:t>
            </a:r>
            <a:r>
              <a:rPr lang="en-US" dirty="0"/>
              <a:t> </a:t>
            </a:r>
            <a:r>
              <a:rPr lang="en-US" dirty="0" err="1"/>
              <a:t>курьера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 </a:t>
            </a:r>
            <a:r>
              <a:rPr lang="en-US" dirty="0" err="1"/>
              <a:t>доставки</a:t>
            </a:r>
            <a:r>
              <a:rPr lang="en-US" dirty="0"/>
              <a:t> в </a:t>
            </a:r>
            <a:r>
              <a:rPr lang="en-US" dirty="0" err="1"/>
              <a:t>организм</a:t>
            </a:r>
            <a:r>
              <a:rPr lang="en-US" dirty="0"/>
              <a:t> </a:t>
            </a:r>
            <a:r>
              <a:rPr lang="en-US" dirty="0" err="1"/>
              <a:t>человека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 о </a:t>
            </a:r>
            <a:r>
              <a:rPr lang="en-US" dirty="0" err="1"/>
              <a:t>коронавирусе</a:t>
            </a:r>
            <a:r>
              <a:rPr lang="en-US" dirty="0"/>
              <a:t> и </a:t>
            </a:r>
            <a:r>
              <a:rPr lang="en-US" dirty="0" err="1"/>
              <a:t>выработки</a:t>
            </a:r>
            <a:r>
              <a:rPr lang="en-US" dirty="0"/>
              <a:t> </a:t>
            </a:r>
            <a:r>
              <a:rPr lang="en-US" dirty="0" err="1"/>
              <a:t>иммунитета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 </a:t>
            </a:r>
            <a:r>
              <a:rPr lang="en-US" dirty="0" err="1"/>
              <a:t>получения</a:t>
            </a:r>
            <a:r>
              <a:rPr lang="en-US" dirty="0"/>
              <a:t> </a:t>
            </a:r>
            <a:r>
              <a:rPr lang="en-US" dirty="0" err="1"/>
              <a:t>вакцины</a:t>
            </a:r>
            <a:r>
              <a:rPr lang="en-US" dirty="0"/>
              <a:t> </a:t>
            </a:r>
            <a:r>
              <a:rPr lang="en-US" dirty="0" err="1"/>
              <a:t>удаляется</a:t>
            </a:r>
            <a:r>
              <a:rPr lang="en-US" dirty="0"/>
              <a:t> </a:t>
            </a:r>
            <a:r>
              <a:rPr lang="en-US" dirty="0" err="1"/>
              <a:t>генетический</a:t>
            </a:r>
            <a:r>
              <a:rPr lang="en-US" dirty="0"/>
              <a:t> </a:t>
            </a:r>
            <a:r>
              <a:rPr lang="en-US" dirty="0" err="1"/>
              <a:t>материал</a:t>
            </a:r>
            <a:r>
              <a:rPr lang="en-US" dirty="0"/>
              <a:t> </a:t>
            </a:r>
            <a:r>
              <a:rPr lang="en-US" dirty="0" err="1"/>
              <a:t>аденовируса</a:t>
            </a:r>
            <a:r>
              <a:rPr lang="en-US" dirty="0"/>
              <a:t>, а </a:t>
            </a:r>
            <a:r>
              <a:rPr lang="en-US" dirty="0" err="1"/>
              <a:t>на</a:t>
            </a:r>
            <a:r>
              <a:rPr lang="en-US" dirty="0"/>
              <a:t> </a:t>
            </a:r>
            <a:r>
              <a:rPr lang="en-US" dirty="0" err="1"/>
              <a:t>его</a:t>
            </a:r>
            <a:r>
              <a:rPr lang="en-US" dirty="0"/>
              <a:t> </a:t>
            </a:r>
            <a:r>
              <a:rPr lang="en-US" dirty="0" err="1"/>
              <a:t>место</a:t>
            </a:r>
            <a:r>
              <a:rPr lang="en-US" dirty="0"/>
              <a:t> </a:t>
            </a:r>
            <a:r>
              <a:rPr lang="en-US" dirty="0" err="1"/>
              <a:t>вставляется</a:t>
            </a:r>
            <a:r>
              <a:rPr lang="en-US" dirty="0"/>
              <a:t> </a:t>
            </a:r>
            <a:r>
              <a:rPr lang="en-US" dirty="0" err="1"/>
              <a:t>материал</a:t>
            </a:r>
            <a:r>
              <a:rPr lang="en-US" dirty="0"/>
              <a:t> с </a:t>
            </a:r>
            <a:r>
              <a:rPr lang="en-US" dirty="0" err="1"/>
              <a:t>кодом</a:t>
            </a:r>
            <a:r>
              <a:rPr lang="en-US" dirty="0"/>
              <a:t> </a:t>
            </a:r>
            <a:r>
              <a:rPr lang="en-US" dirty="0" err="1"/>
              <a:t>белка</a:t>
            </a:r>
            <a:r>
              <a:rPr lang="en-US" dirty="0"/>
              <a:t> с </a:t>
            </a:r>
            <a:r>
              <a:rPr lang="en-US" dirty="0" err="1"/>
              <a:t>шипа</a:t>
            </a:r>
            <a:r>
              <a:rPr lang="en-US" dirty="0"/>
              <a:t> </a:t>
            </a:r>
            <a:r>
              <a:rPr lang="en-US" dirty="0" err="1"/>
              <a:t>коронавируса</a:t>
            </a:r>
            <a:r>
              <a:rPr lang="en-US" dirty="0"/>
              <a:t>.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Вакцина «</a:t>
            </a:r>
            <a:r>
              <a:rPr lang="en-US" dirty="0" err="1"/>
              <a:t>Спутник</a:t>
            </a:r>
            <a:r>
              <a:rPr lang="en-US" dirty="0"/>
              <a:t> V» </a:t>
            </a:r>
            <a:r>
              <a:rPr lang="en-US" dirty="0" err="1"/>
              <a:t>стимулирует</a:t>
            </a:r>
            <a:r>
              <a:rPr lang="en-US" dirty="0"/>
              <a:t> и </a:t>
            </a:r>
            <a:r>
              <a:rPr lang="en-US" dirty="0" err="1"/>
              <a:t>гуморальный</a:t>
            </a:r>
            <a:r>
              <a:rPr lang="en-US" dirty="0"/>
              <a:t> (</a:t>
            </a:r>
            <a:r>
              <a:rPr lang="en-US" dirty="0" err="1"/>
              <a:t>белки-антигены</a:t>
            </a:r>
            <a:r>
              <a:rPr lang="en-US" dirty="0"/>
              <a:t>), и </a:t>
            </a:r>
            <a:r>
              <a:rPr lang="en-US" dirty="0" err="1"/>
              <a:t>клеточный</a:t>
            </a:r>
            <a:r>
              <a:rPr lang="en-US" dirty="0"/>
              <a:t> </a:t>
            </a:r>
            <a:r>
              <a:rPr lang="en-US" dirty="0" err="1"/>
              <a:t>иммунитет</a:t>
            </a:r>
            <a:r>
              <a:rPr lang="en-US" dirty="0"/>
              <a:t>. </a:t>
            </a:r>
            <a:r>
              <a:rPr lang="en-US" dirty="0" err="1"/>
              <a:t>Вторая</a:t>
            </a:r>
            <a:r>
              <a:rPr lang="en-US" dirty="0"/>
              <a:t> </a:t>
            </a:r>
            <a:r>
              <a:rPr lang="en-US" dirty="0" err="1"/>
              <a:t>вакцина</a:t>
            </a:r>
            <a:r>
              <a:rPr lang="en-US" dirty="0"/>
              <a:t> — «</a:t>
            </a:r>
            <a:r>
              <a:rPr lang="en-US" dirty="0" err="1"/>
              <a:t>ЭпиВакКорона</a:t>
            </a:r>
            <a:r>
              <a:rPr lang="en-US" dirty="0"/>
              <a:t>» — </a:t>
            </a:r>
            <a:r>
              <a:rPr lang="en-US" dirty="0" err="1"/>
              <a:t>создана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 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искусственно</a:t>
            </a:r>
            <a:r>
              <a:rPr lang="en-US" dirty="0"/>
              <a:t> </a:t>
            </a:r>
            <a:r>
              <a:rPr lang="en-US" dirty="0" err="1"/>
              <a:t>синтезированных</a:t>
            </a:r>
            <a:r>
              <a:rPr lang="en-US" dirty="0"/>
              <a:t> </a:t>
            </a:r>
            <a:r>
              <a:rPr lang="en-US" dirty="0" err="1"/>
              <a:t>элементов</a:t>
            </a:r>
            <a:r>
              <a:rPr lang="en-US" dirty="0"/>
              <a:t> </a:t>
            </a:r>
            <a:r>
              <a:rPr lang="en-US" dirty="0" err="1"/>
              <a:t>структуры</a:t>
            </a:r>
            <a:r>
              <a:rPr lang="en-US" dirty="0"/>
              <a:t> </a:t>
            </a:r>
            <a:r>
              <a:rPr lang="en-US" dirty="0" err="1"/>
              <a:t>коронавируса</a:t>
            </a:r>
            <a:r>
              <a:rPr lang="en-US" dirty="0"/>
              <a:t>. </a:t>
            </a:r>
            <a:r>
              <a:rPr lang="en-US" dirty="0" err="1"/>
              <a:t>Они</a:t>
            </a:r>
            <a:r>
              <a:rPr lang="en-US" dirty="0"/>
              <a:t> </a:t>
            </a:r>
            <a:r>
              <a:rPr lang="en-US" dirty="0" err="1"/>
              <a:t>вводятся</a:t>
            </a:r>
            <a:r>
              <a:rPr lang="en-US" dirty="0"/>
              <a:t> </a:t>
            </a:r>
            <a:r>
              <a:rPr lang="en-US" dirty="0" err="1"/>
              <a:t>пациенту</a:t>
            </a:r>
            <a:r>
              <a:rPr lang="en-US" dirty="0"/>
              <a:t>, и у </a:t>
            </a:r>
            <a:r>
              <a:rPr lang="en-US" dirty="0" err="1"/>
              <a:t>человека</a:t>
            </a:r>
            <a:r>
              <a:rPr lang="en-US" dirty="0"/>
              <a:t> </a:t>
            </a:r>
            <a:r>
              <a:rPr lang="en-US" dirty="0" err="1"/>
              <a:t>вырабатывается</a:t>
            </a:r>
            <a:r>
              <a:rPr lang="en-US" dirty="0"/>
              <a:t> </a:t>
            </a:r>
            <a:r>
              <a:rPr lang="en-US" dirty="0" err="1"/>
              <a:t>иммунитет</a:t>
            </a:r>
            <a:r>
              <a:rPr lang="en-US" dirty="0"/>
              <a:t> к </a:t>
            </a:r>
            <a:r>
              <a:rPr lang="en-US" dirty="0" err="1"/>
              <a:t>различным</a:t>
            </a:r>
            <a:r>
              <a:rPr lang="en-US" dirty="0"/>
              <a:t> </a:t>
            </a:r>
            <a:r>
              <a:rPr lang="en-US" dirty="0" err="1"/>
              <a:t>антигенам</a:t>
            </a:r>
            <a:r>
              <a:rPr lang="en-US" dirty="0"/>
              <a:t> (</a:t>
            </a:r>
            <a:r>
              <a:rPr lang="en-US" dirty="0" err="1"/>
              <a:t>фрагментам</a:t>
            </a:r>
            <a:r>
              <a:rPr lang="en-US" dirty="0"/>
              <a:t> </a:t>
            </a:r>
            <a:r>
              <a:rPr lang="en-US" dirty="0" err="1"/>
              <a:t>коронавируса</a:t>
            </a:r>
            <a:r>
              <a:rPr lang="en-US" dirty="0"/>
              <a:t>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Девятого</a:t>
            </a:r>
            <a:r>
              <a:rPr lang="en-US" dirty="0"/>
              <a:t> </a:t>
            </a:r>
            <a:r>
              <a:rPr lang="en-US" dirty="0" err="1"/>
              <a:t>ноября</a:t>
            </a:r>
            <a:r>
              <a:rPr lang="en-US" dirty="0"/>
              <a:t> </a:t>
            </a:r>
            <a:r>
              <a:rPr lang="en-US" dirty="0" err="1"/>
              <a:t>американский</a:t>
            </a:r>
            <a:r>
              <a:rPr lang="en-US" dirty="0"/>
              <a:t> </a:t>
            </a:r>
            <a:r>
              <a:rPr lang="en-US" dirty="0" err="1"/>
              <a:t>фармацевтический</a:t>
            </a:r>
            <a:r>
              <a:rPr lang="en-US" dirty="0"/>
              <a:t> </a:t>
            </a:r>
            <a:r>
              <a:rPr lang="en-US" dirty="0" err="1"/>
              <a:t>гигант</a:t>
            </a:r>
            <a:r>
              <a:rPr lang="en-US" dirty="0"/>
              <a:t> — Pfizer </a:t>
            </a:r>
            <a:r>
              <a:rPr lang="en-US" dirty="0" err="1"/>
              <a:t>объявил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успешном</a:t>
            </a:r>
            <a:r>
              <a:rPr lang="en-US" dirty="0"/>
              <a:t> </a:t>
            </a:r>
            <a:r>
              <a:rPr lang="en-US" dirty="0" err="1"/>
              <a:t>завершении</a:t>
            </a:r>
            <a:r>
              <a:rPr lang="en-US" dirty="0"/>
              <a:t> </a:t>
            </a:r>
            <a:r>
              <a:rPr lang="en-US" dirty="0" err="1"/>
              <a:t>третьей</a:t>
            </a:r>
            <a:r>
              <a:rPr lang="en-US" dirty="0"/>
              <a:t> </a:t>
            </a:r>
            <a:r>
              <a:rPr lang="en-US" dirty="0" err="1"/>
              <a:t>фазы</a:t>
            </a:r>
            <a:r>
              <a:rPr lang="en-US" dirty="0"/>
              <a:t> </a:t>
            </a:r>
            <a:r>
              <a:rPr lang="en-US" dirty="0" err="1"/>
              <a:t>клинических</a:t>
            </a:r>
            <a:r>
              <a:rPr lang="en-US" dirty="0"/>
              <a:t> </a:t>
            </a:r>
            <a:r>
              <a:rPr lang="en-US" dirty="0" err="1"/>
              <a:t>испытаний</a:t>
            </a:r>
            <a:r>
              <a:rPr lang="en-US" dirty="0"/>
              <a:t> </a:t>
            </a:r>
            <a:r>
              <a:rPr lang="en-US" dirty="0" err="1"/>
              <a:t>вакцины</a:t>
            </a:r>
            <a:r>
              <a:rPr lang="en-US" dirty="0"/>
              <a:t> BNT162b2 </a:t>
            </a:r>
            <a:r>
              <a:rPr lang="en-US" dirty="0" err="1"/>
              <a:t>против</a:t>
            </a:r>
            <a:r>
              <a:rPr lang="en-US" dirty="0"/>
              <a:t> </a:t>
            </a:r>
            <a:r>
              <a:rPr lang="en-US" dirty="0" err="1"/>
              <a:t>нового</a:t>
            </a:r>
            <a:r>
              <a:rPr lang="en-US" dirty="0"/>
              <a:t> </a:t>
            </a:r>
            <a:r>
              <a:rPr lang="en-US" dirty="0" err="1"/>
              <a:t>коронавируса</a:t>
            </a:r>
            <a:r>
              <a:rPr lang="en-US" dirty="0"/>
              <a:t>, и </a:t>
            </a:r>
            <a:r>
              <a:rPr lang="en-US" dirty="0" err="1"/>
              <a:t>полученных</a:t>
            </a:r>
            <a:r>
              <a:rPr lang="en-US" dirty="0"/>
              <a:t> </a:t>
            </a:r>
            <a:r>
              <a:rPr lang="en-US" dirty="0" err="1"/>
              <a:t>результатах</a:t>
            </a:r>
            <a:r>
              <a:rPr lang="en-US" dirty="0"/>
              <a:t> в 90% </a:t>
            </a:r>
            <a:r>
              <a:rPr lang="en-US" dirty="0" err="1"/>
              <a:t>эффективности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Вакцина BNT162b2 </a:t>
            </a:r>
            <a:r>
              <a:rPr lang="en-US" dirty="0" err="1"/>
              <a:t>разработанная</a:t>
            </a:r>
            <a:r>
              <a:rPr lang="en-US" dirty="0"/>
              <a:t> Pfizer и BioNTech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относится</a:t>
            </a:r>
            <a:r>
              <a:rPr lang="en-US" dirty="0"/>
              <a:t> к </a:t>
            </a:r>
            <a:r>
              <a:rPr lang="en-US" dirty="0" err="1"/>
              <a:t>типу</a:t>
            </a:r>
            <a:r>
              <a:rPr lang="en-US" dirty="0"/>
              <a:t> </a:t>
            </a:r>
            <a:r>
              <a:rPr lang="en-US" dirty="0" err="1"/>
              <a:t>вакцин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нуклеиновых</a:t>
            </a:r>
            <a:r>
              <a:rPr lang="en-US" dirty="0"/>
              <a:t> </a:t>
            </a:r>
            <a:r>
              <a:rPr lang="en-US" dirty="0" err="1"/>
              <a:t>кислот</a:t>
            </a:r>
            <a:r>
              <a:rPr lang="en-US" dirty="0"/>
              <a:t>, </a:t>
            </a:r>
            <a:r>
              <a:rPr lang="en-US" dirty="0" err="1"/>
              <a:t>её</a:t>
            </a:r>
            <a:r>
              <a:rPr lang="en-US" dirty="0"/>
              <a:t> </a:t>
            </a:r>
            <a:r>
              <a:rPr lang="en-US" dirty="0" err="1"/>
              <a:t>целью</a:t>
            </a:r>
            <a:r>
              <a:rPr lang="en-US" dirty="0"/>
              <a:t>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“</a:t>
            </a:r>
            <a:r>
              <a:rPr lang="en-US" dirty="0" err="1"/>
              <a:t>знакомство</a:t>
            </a:r>
            <a:r>
              <a:rPr lang="en-US" dirty="0"/>
              <a:t>” </a:t>
            </a:r>
            <a:r>
              <a:rPr lang="en-US" dirty="0" err="1"/>
              <a:t>иммунной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с </a:t>
            </a:r>
            <a:r>
              <a:rPr lang="en-US" dirty="0" err="1"/>
              <a:t>белком</a:t>
            </a:r>
            <a:r>
              <a:rPr lang="en-US" dirty="0"/>
              <a:t> </a:t>
            </a:r>
            <a:r>
              <a:rPr lang="en-US" dirty="0" err="1"/>
              <a:t>шипа</a:t>
            </a:r>
            <a:r>
              <a:rPr lang="en-US" dirty="0"/>
              <a:t> </a:t>
            </a:r>
            <a:r>
              <a:rPr lang="en-US" dirty="0" err="1"/>
              <a:t>коронавируса</a:t>
            </a:r>
            <a:r>
              <a:rPr lang="en-US" dirty="0"/>
              <a:t> и </a:t>
            </a:r>
            <a:r>
              <a:rPr lang="en-US" dirty="0" err="1"/>
              <a:t>эта</a:t>
            </a:r>
            <a:r>
              <a:rPr lang="en-US" dirty="0"/>
              <a:t> </a:t>
            </a:r>
            <a:r>
              <a:rPr lang="en-US" dirty="0" err="1"/>
              <a:t>вакцина</a:t>
            </a:r>
            <a:r>
              <a:rPr lang="en-US" dirty="0"/>
              <a:t>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«</a:t>
            </a:r>
            <a:r>
              <a:rPr lang="en-US" dirty="0" err="1"/>
              <a:t>Спутник</a:t>
            </a:r>
            <a:r>
              <a:rPr lang="en-US" dirty="0"/>
              <a:t> V» использует </a:t>
            </a:r>
            <a:r>
              <a:rPr lang="en-US" dirty="0" err="1"/>
              <a:t>клетки</a:t>
            </a:r>
            <a:r>
              <a:rPr lang="en-US" dirty="0"/>
              <a:t> </a:t>
            </a:r>
            <a:r>
              <a:rPr lang="en-US" dirty="0" err="1"/>
              <a:t>организма</a:t>
            </a:r>
            <a:r>
              <a:rPr lang="en-US" dirty="0"/>
              <a:t> </a:t>
            </a:r>
            <a:r>
              <a:rPr lang="en-US" dirty="0" err="1"/>
              <a:t>пациента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синтеза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белка</a:t>
            </a:r>
            <a:r>
              <a:rPr lang="en-US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Основные</a:t>
            </a:r>
            <a:r>
              <a:rPr lang="en-US" dirty="0"/>
              <a:t> </a:t>
            </a:r>
            <a:r>
              <a:rPr lang="en-US" dirty="0" err="1"/>
              <a:t>различия</a:t>
            </a:r>
            <a:r>
              <a:rPr lang="en-US" dirty="0"/>
              <a:t> </a:t>
            </a:r>
            <a:r>
              <a:rPr lang="en-US" dirty="0" err="1"/>
              <a:t>состоят</a:t>
            </a:r>
            <a:r>
              <a:rPr lang="en-US" dirty="0"/>
              <a:t> в </a:t>
            </a:r>
            <a:r>
              <a:rPr lang="en-US" dirty="0" err="1"/>
              <a:t>способе</a:t>
            </a:r>
            <a:r>
              <a:rPr lang="en-US" dirty="0"/>
              <a:t> </a:t>
            </a:r>
            <a:r>
              <a:rPr lang="en-US" dirty="0" err="1"/>
              <a:t>доставки</a:t>
            </a:r>
            <a:r>
              <a:rPr lang="en-US" dirty="0"/>
              <a:t> фрагмента </a:t>
            </a:r>
            <a:r>
              <a:rPr lang="en-US" dirty="0" err="1"/>
              <a:t>генетического</a:t>
            </a:r>
            <a:r>
              <a:rPr lang="en-US" dirty="0"/>
              <a:t> материала </a:t>
            </a:r>
            <a:r>
              <a:rPr lang="en-US" dirty="0" err="1"/>
              <a:t>вируса</a:t>
            </a:r>
            <a:r>
              <a:rPr lang="en-US" dirty="0"/>
              <a:t> внутрь </a:t>
            </a:r>
            <a:r>
              <a:rPr lang="en-US" dirty="0" err="1"/>
              <a:t>клетки</a:t>
            </a:r>
            <a:r>
              <a:rPr lang="en-US" dirty="0"/>
              <a:t>. </a:t>
            </a:r>
            <a:r>
              <a:rPr lang="en-US" dirty="0" err="1"/>
              <a:t>Вместо</a:t>
            </a:r>
            <a:r>
              <a:rPr lang="en-US" dirty="0"/>
              <a:t> </a:t>
            </a:r>
            <a:r>
              <a:rPr lang="en-US" dirty="0" err="1"/>
              <a:t>вирусного</a:t>
            </a:r>
            <a:r>
              <a:rPr lang="en-US" dirty="0"/>
              <a:t> </a:t>
            </a:r>
            <a:r>
              <a:rPr lang="en-US" dirty="0" err="1"/>
              <a:t>вектора</a:t>
            </a:r>
            <a:r>
              <a:rPr lang="en-US" dirty="0"/>
              <a:t> BioNTech использует липидные наночастицы,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попросту</a:t>
            </a:r>
            <a:r>
              <a:rPr lang="en-US" dirty="0"/>
              <a:t> </a:t>
            </a:r>
            <a:r>
              <a:rPr lang="en-US" dirty="0" err="1"/>
              <a:t>жировые</a:t>
            </a:r>
            <a:r>
              <a:rPr lang="en-US" dirty="0"/>
              <a:t> </a:t>
            </a:r>
            <a:r>
              <a:rPr lang="en-US" dirty="0" err="1"/>
              <a:t>пузырьки</a:t>
            </a:r>
            <a:r>
              <a:rPr lang="en-US" dirty="0"/>
              <a:t>, </a:t>
            </a:r>
            <a:r>
              <a:rPr lang="en-US" dirty="0" err="1"/>
              <a:t>внутри</a:t>
            </a:r>
            <a:r>
              <a:rPr lang="en-US" dirty="0"/>
              <a:t> </a:t>
            </a:r>
            <a:r>
              <a:rPr lang="en-US" dirty="0" err="1"/>
              <a:t>которых</a:t>
            </a:r>
            <a:r>
              <a:rPr lang="en-US" dirty="0"/>
              <a:t> </a:t>
            </a:r>
            <a:r>
              <a:rPr lang="en-US" dirty="0" err="1"/>
              <a:t>находится</a:t>
            </a:r>
            <a:r>
              <a:rPr lang="en-US" dirty="0"/>
              <a:t> </a:t>
            </a:r>
            <a:r>
              <a:rPr lang="en-US" dirty="0" err="1"/>
              <a:t>информационная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называемая</a:t>
            </a:r>
            <a:r>
              <a:rPr lang="en-US" dirty="0"/>
              <a:t> </a:t>
            </a:r>
            <a:r>
              <a:rPr lang="en-US" dirty="0" err="1"/>
              <a:t>матричная</a:t>
            </a:r>
            <a:r>
              <a:rPr lang="en-US" dirty="0"/>
              <a:t> РНК (</a:t>
            </a:r>
            <a:r>
              <a:rPr lang="en-US" dirty="0" err="1"/>
              <a:t>мРНК</a:t>
            </a:r>
            <a:r>
              <a:rPr lang="en-US" dirty="0"/>
              <a:t>) </a:t>
            </a:r>
            <a:r>
              <a:rPr lang="en-US" dirty="0" err="1"/>
              <a:t>содержащая</a:t>
            </a:r>
            <a:r>
              <a:rPr lang="en-US" dirty="0"/>
              <a:t> </a:t>
            </a:r>
            <a:r>
              <a:rPr lang="en-US" dirty="0" err="1"/>
              <a:t>генетическую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,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которой</a:t>
            </a:r>
            <a:r>
              <a:rPr lang="en-US" dirty="0"/>
              <a:t> </a:t>
            </a:r>
            <a:r>
              <a:rPr lang="en-US" dirty="0" err="1"/>
              <a:t>внутри</a:t>
            </a:r>
            <a:r>
              <a:rPr lang="en-US" dirty="0"/>
              <a:t> </a:t>
            </a:r>
            <a:r>
              <a:rPr lang="en-US" dirty="0" err="1"/>
              <a:t>клетки</a:t>
            </a:r>
            <a:r>
              <a:rPr lang="en-US" dirty="0"/>
              <a:t> </a:t>
            </a:r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собирается</a:t>
            </a:r>
            <a:r>
              <a:rPr lang="en-US" dirty="0"/>
              <a:t> </a:t>
            </a:r>
            <a:r>
              <a:rPr lang="en-US" dirty="0" err="1"/>
              <a:t>белок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 </a:t>
            </a:r>
            <a:r>
              <a:rPr lang="en-US" dirty="0" err="1"/>
              <a:t>самого</a:t>
            </a:r>
            <a:r>
              <a:rPr lang="en-US" dirty="0"/>
              <a:t> </a:t>
            </a:r>
            <a:r>
              <a:rPr lang="en-US" dirty="0" err="1"/>
              <a:t>шипа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99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105681"/>
            <a:ext cx="11639005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+mn-lt"/>
              </a:rPr>
              <a:t>Городское бюджетное учреждение здравоохранения города Москвы «Госпиталь для ветеранов войн №2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ВКЛЮЧЕНИЕ КСЕНОНА В ТЕРАПИЮ СИНДРОМА ДЫХАТЕЛЬНОЙ НЕДОСТАТОЧНОСТИ ВО ВРЕМЕНА ПАНДЕМИИ COVID-19 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2836" y="1802560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Вирусная пневмония у пациентов с новой </a:t>
            </a:r>
            <a:r>
              <a:rPr lang="ru-RU" sz="2000" dirty="0" err="1"/>
              <a:t>коронавирусной</a:t>
            </a:r>
            <a:r>
              <a:rPr lang="ru-RU" sz="2000" dirty="0"/>
              <a:t> инфекцией COVID-19 сопровождается не только дыхательной недостаточностью, но и </a:t>
            </a:r>
            <a:r>
              <a:rPr lang="ru-RU" sz="2000" dirty="0" err="1"/>
              <a:t>писховегетативными</a:t>
            </a:r>
            <a:r>
              <a:rPr lang="ru-RU" sz="2000" dirty="0"/>
              <a:t> расстройствами, а также нарушением баланса биологически активных субстанций (</a:t>
            </a:r>
            <a:r>
              <a:rPr lang="ru-RU" sz="2000" dirty="0" err="1"/>
              <a:t>эндорфинов</a:t>
            </a:r>
            <a:r>
              <a:rPr lang="ru-RU" sz="2000" dirty="0"/>
              <a:t>, </a:t>
            </a:r>
            <a:r>
              <a:rPr lang="ru-RU" sz="2000" dirty="0" err="1"/>
              <a:t>энкефалинов</a:t>
            </a:r>
            <a:r>
              <a:rPr lang="ru-RU" sz="2000" dirty="0"/>
              <a:t>, глутамата, вазопрессина, дофамина, серотонина, брадикинина и антител к эндогенным пептидам).</a:t>
            </a:r>
          </a:p>
          <a:p>
            <a:pPr marL="0" indent="0">
              <a:buNone/>
            </a:pPr>
            <a:r>
              <a:rPr lang="ru-RU" sz="2000" dirty="0"/>
              <a:t>Проведена совместная работа по оценке состояния эндогенных биорегуляторов 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94300" y="5153773"/>
            <a:ext cx="3932237" cy="1414554"/>
          </a:xfrm>
        </p:spPr>
        <p:txBody>
          <a:bodyPr/>
          <a:lstStyle/>
          <a:p>
            <a:r>
              <a:rPr lang="ru-RU" dirty="0"/>
              <a:t>Портативное устройство для проведения масочной ингаляции </a:t>
            </a:r>
            <a:r>
              <a:rPr lang="ru-RU" dirty="0" err="1"/>
              <a:t>ксеноно</a:t>
            </a:r>
            <a:r>
              <a:rPr lang="ru-RU" dirty="0"/>
              <a:t>-кислородной смесью (разработка авторов)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9" y="1705881"/>
            <a:ext cx="3081746" cy="324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231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Динамика изменения эндогенных биорегуляторов методом «АДИМУСТАТ»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2300" y="1778000"/>
            <a:ext cx="5397500" cy="377883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778000"/>
            <a:ext cx="5511800" cy="3786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8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830310"/>
            <a:ext cx="1098479" cy="567208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4700" y="1295400"/>
            <a:ext cx="9207500" cy="1298575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+mn-lt"/>
              </a:rPr>
              <a:t>До 2002 года коронавирусы рассматривались в качестве агентов, вызывающих нетяжелые </a:t>
            </a:r>
            <a:r>
              <a:rPr lang="ru-RU" sz="2000" dirty="0">
                <a:latin typeface="+mn-lt"/>
              </a:rPr>
              <a:t>заболевания верхних дыхательных путей с крайне редкими летальными исходами.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Эпидемия атипичной пневмонии, вызванная коронавирусом SARS-</a:t>
            </a:r>
            <a:r>
              <a:rPr lang="ru-RU" sz="2000" dirty="0" err="1">
                <a:latin typeface="+mn-lt"/>
              </a:rPr>
              <a:t>CoV</a:t>
            </a:r>
            <a:r>
              <a:rPr lang="ru-RU" sz="2000" dirty="0">
                <a:latin typeface="+mn-lt"/>
              </a:rPr>
              <a:t>. За период эпидемии в 37 странах зарегистрировано ˃8000 случаев, из них 774 со смертельным исходом. С 2004 новых случаев не зарегистрировано.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46300" y="3248025"/>
            <a:ext cx="9207500" cy="119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Появился </a:t>
            </a:r>
            <a:r>
              <a:rPr lang="ru-RU" sz="1800" dirty="0" err="1"/>
              <a:t>коронавирус</a:t>
            </a:r>
            <a:r>
              <a:rPr lang="ru-RU" sz="1800" dirty="0"/>
              <a:t> MERS-</a:t>
            </a:r>
            <a:r>
              <a:rPr lang="ru-RU" sz="1800" dirty="0" err="1"/>
              <a:t>CoV</a:t>
            </a:r>
            <a:r>
              <a:rPr lang="ru-RU" sz="1800" dirty="0"/>
              <a:t>, возбудитель ближневосточного респираторного синдрома (MERS) Циркулирует по </a:t>
            </a:r>
            <a:r>
              <a:rPr lang="ru-RU" sz="1800" dirty="0" err="1"/>
              <a:t>н.в</a:t>
            </a:r>
            <a:r>
              <a:rPr lang="ru-RU" sz="1800" dirty="0"/>
              <a:t>. Зарегистрировано 2519 случаев заболеваний, из них более 866 со смертельным исходом.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46300" y="4835525"/>
            <a:ext cx="9309100" cy="1031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Появился </a:t>
            </a:r>
            <a:r>
              <a:rPr lang="ru-RU" sz="1800" dirty="0" err="1"/>
              <a:t>коронавирус</a:t>
            </a:r>
            <a:r>
              <a:rPr lang="ru-RU" sz="1800" dirty="0"/>
              <a:t> SARS-CoV-2. В настоящее время основным источником инфекции является больной человек, в том числе  находящийся  в инкубационном периоде заболевания. Установлена роль инфекции, вызванной SARS-CoV-2, как инфекции, связанной с  оказанием медицинской помощи.</a:t>
            </a:r>
          </a:p>
        </p:txBody>
      </p:sp>
    </p:spTree>
    <p:extLst>
      <p:ext uri="{BB962C8B-B14F-4D97-AF65-F5344CB8AC3E}">
        <p14:creationId xmlns="" xmlns:p14="http://schemas.microsoft.com/office/powerpoint/2010/main" val="35041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stihi.ru/pics/2020/11/11/3316.jpg">
            <a:extLst>
              <a:ext uri="{FF2B5EF4-FFF2-40B4-BE49-F238E27FC236}">
                <a16:creationId xmlns="" xmlns:a16="http://schemas.microsoft.com/office/drawing/2014/main" id="{1EC75FDE-9DDC-437C-A86C-BC16460FA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3" t="9091" r="22902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DE1374-F1CE-4720-BD78-70AFBEAFC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880" y="1561423"/>
            <a:ext cx="9974119" cy="2677783"/>
          </a:xfrm>
        </p:spPr>
        <p:txBody>
          <a:bodyPr anchor="b">
            <a:normAutofit/>
          </a:bodyPr>
          <a:lstStyle/>
          <a:p>
            <a:r>
              <a:rPr lang="ru-RU" sz="4800" b="1" dirty="0"/>
              <a:t>Благодарю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ru-RU" sz="2000"/>
          </a:p>
          <a:p>
            <a:pPr marL="228600" lvl="1" algn="l">
              <a:spcBef>
                <a:spcPts val="1000"/>
              </a:spcBef>
              <a:buNone/>
            </a:pPr>
            <a:r>
              <a:rPr lang="ru-RU" b="1"/>
              <a:t>                                        </a:t>
            </a:r>
          </a:p>
          <a:p>
            <a:pPr algn="l"/>
            <a:endParaRPr lang="ru-RU" sz="200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8753" y="510989"/>
            <a:ext cx="5634318" cy="6020440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/>
              <a:t>Основными клетками-мишенями для </a:t>
            </a:r>
            <a:r>
              <a:rPr lang="ru-RU" sz="2600" dirty="0" err="1"/>
              <a:t>коронавирусов</a:t>
            </a:r>
            <a:r>
              <a:rPr lang="ru-RU" sz="2600" dirty="0"/>
              <a:t> являются клетки альвеолярного эпителия, в цитоплазме которых происходит репликация вируса. </a:t>
            </a:r>
          </a:p>
          <a:p>
            <a:r>
              <a:rPr lang="ru-RU" sz="2600" dirty="0"/>
              <a:t>После сборки вирионов они переходят в цитоплазматические вакуоли, которые мигрируют к мембране клетки и путем </a:t>
            </a:r>
            <a:r>
              <a:rPr lang="ru-RU" sz="2600" dirty="0" err="1"/>
              <a:t>экзоцитоза</a:t>
            </a:r>
            <a:r>
              <a:rPr lang="ru-RU" sz="2600" dirty="0"/>
              <a:t> выходят во внеклеточное пространство. </a:t>
            </a:r>
          </a:p>
          <a:p>
            <a:r>
              <a:rPr lang="ru-RU" sz="2600" dirty="0"/>
              <a:t>Экспрессии антигенов вируса на поверхность клетки до выхода вирионов из клетки не происходит, поэтому антителообразование и синтез интерферонов стимулируются относительно поздно. </a:t>
            </a:r>
          </a:p>
          <a:p>
            <a:r>
              <a:rPr lang="ru-RU" sz="2600" dirty="0"/>
              <a:t>Образование синцития под воздействием вируса обусловливает возможность последнего быстро распространяться в ткани. </a:t>
            </a:r>
          </a:p>
          <a:p>
            <a:r>
              <a:rPr lang="ru-RU" sz="2600" dirty="0"/>
              <a:t>Действие вируса вызывает повышение проницаемости клеточных мембран и усиленный транспорт жидкости, богатой альбумином, в интерстициальную ткань лёгкого и просвет альвеол. При этом разрушается </a:t>
            </a:r>
            <a:r>
              <a:rPr lang="ru-RU" sz="2600" dirty="0" err="1"/>
              <a:t>сурфактант</a:t>
            </a:r>
            <a:r>
              <a:rPr lang="ru-RU" sz="2600" dirty="0"/>
              <a:t>, что ведёт к коллапсу альвеол, в результате резкого нарушения газообмена развивается острый респираторный </a:t>
            </a:r>
            <a:r>
              <a:rPr lang="ru-RU" sz="2600" dirty="0" err="1"/>
              <a:t>дистресс-синдром</a:t>
            </a:r>
            <a:r>
              <a:rPr lang="ru-RU" sz="2600" dirty="0"/>
              <a:t>. </a:t>
            </a:r>
          </a:p>
          <a:p>
            <a:r>
              <a:rPr lang="ru-RU" sz="2600" dirty="0" err="1"/>
              <a:t>Иммуносупрессивное</a:t>
            </a:r>
            <a:r>
              <a:rPr lang="ru-RU" sz="2600" dirty="0"/>
              <a:t> состояние больного способствует развитию оппортунистических бактериальных и </a:t>
            </a:r>
            <a:r>
              <a:rPr lang="ru-RU" sz="2600" dirty="0" err="1"/>
              <a:t>микотических</a:t>
            </a:r>
            <a:r>
              <a:rPr lang="ru-RU" sz="2600" dirty="0"/>
              <a:t> инфекций респираторного тракта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2" y="148409"/>
            <a:ext cx="5864801" cy="55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3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790" y="754380"/>
            <a:ext cx="10073640" cy="294894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/>
              <a:t> 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000" dirty="0">
                <a:latin typeface="+mn-lt"/>
              </a:rPr>
              <a:t>1.MERS-CoV оказался наименее контагиозным и поразил всего около двух с половиной тысяч человек.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2. характеризовался высокой летальностью, в отдельных популяциях приближающейся к 40%. что рецептором для него служит </a:t>
            </a:r>
            <a:r>
              <a:rPr lang="ru-RU" sz="2000" dirty="0" err="1">
                <a:latin typeface="+mn-lt"/>
              </a:rPr>
              <a:t>дипептидилпептидаза</a:t>
            </a:r>
            <a:r>
              <a:rPr lang="ru-RU" sz="2000" dirty="0">
                <a:latin typeface="+mn-lt"/>
              </a:rPr>
              <a:t> 4.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3.SARS-CoV, и SARS-CoV-2 нацелены на </a:t>
            </a:r>
            <a:r>
              <a:rPr lang="ru-RU" sz="2000" dirty="0" err="1">
                <a:latin typeface="+mn-lt"/>
              </a:rPr>
              <a:t>ангиотензин-превращающий</a:t>
            </a:r>
            <a:r>
              <a:rPr lang="ru-RU" sz="2000" dirty="0">
                <a:latin typeface="+mn-lt"/>
              </a:rPr>
              <a:t> фермент 2 (ACE2) человека.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660" y="3086100"/>
            <a:ext cx="8469630" cy="33655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228600"/>
            <a:ext cx="10961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Наиболее опасные виды </a:t>
            </a:r>
            <a:r>
              <a:rPr lang="ru-RU" sz="2400" b="1" dirty="0" err="1">
                <a:solidFill>
                  <a:prstClr val="black"/>
                </a:solidFill>
                <a:ea typeface="+mj-ea"/>
                <a:cs typeface="+mj-cs"/>
              </a:rPr>
              <a:t>MERS-CoV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ea typeface="+mj-ea"/>
                <a:cs typeface="+mj-cs"/>
              </a:rPr>
              <a:t>SARS-CoV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 и SARS-CoV-2 из рода </a:t>
            </a:r>
            <a:r>
              <a:rPr lang="ru-RU" sz="2400" b="1" i="1" dirty="0" err="1">
                <a:solidFill>
                  <a:prstClr val="black"/>
                </a:solidFill>
                <a:ea typeface="+mj-ea"/>
                <a:cs typeface="+mj-cs"/>
              </a:rPr>
              <a:t>Betacoronavirus</a:t>
            </a:r>
            <a:r>
              <a:rPr lang="ru-RU" sz="2400" b="1" i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" y="3051810"/>
            <a:ext cx="8346123" cy="362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12580" y="2754630"/>
            <a:ext cx="2708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запуска процесса слияния </a:t>
            </a:r>
            <a:r>
              <a:rPr lang="ru-RU" dirty="0" err="1"/>
              <a:t>произходит</a:t>
            </a:r>
            <a:r>
              <a:rPr lang="ru-RU" dirty="0"/>
              <a:t> разрезание S белка </a:t>
            </a:r>
            <a:r>
              <a:rPr lang="ru-RU" dirty="0" err="1"/>
              <a:t>сериновой</a:t>
            </a:r>
            <a:r>
              <a:rPr lang="ru-RU" dirty="0"/>
              <a:t> протеазой хозяина. Но SARS-CoV-2 в отличие от предшественника </a:t>
            </a:r>
            <a:r>
              <a:rPr lang="ru-RU" dirty="0" err="1"/>
              <a:t>SARS-CoV</a:t>
            </a:r>
            <a:r>
              <a:rPr lang="ru-RU" dirty="0"/>
              <a:t> «обзавелся» в «нужном» месте 12-ти нуклеотидной вставкой, кодирующей мотив из (</a:t>
            </a:r>
            <a:r>
              <a:rPr lang="ru-RU" dirty="0" err="1"/>
              <a:t>ArgArgAlaArg</a:t>
            </a:r>
            <a:r>
              <a:rPr lang="ru-RU" dirty="0"/>
              <a:t>), который узнает </a:t>
            </a:r>
            <a:r>
              <a:rPr lang="ru-RU" dirty="0" err="1"/>
              <a:t>аргининовая</a:t>
            </a:r>
            <a:r>
              <a:rPr lang="ru-RU" dirty="0"/>
              <a:t> протеаза </a:t>
            </a:r>
            <a:r>
              <a:rPr lang="ru-RU" dirty="0" err="1"/>
              <a:t>фурин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12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ttps://stihi.ru/pics/2020/11/11/3316.jpg">
            <a:extLst>
              <a:ext uri="{FF2B5EF4-FFF2-40B4-BE49-F238E27FC236}">
                <a16:creationId xmlns="" xmlns:a16="http://schemas.microsoft.com/office/drawing/2014/main" id="{44282212-B93E-4E53-8B6F-3820B088A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3" t="9091" r="22902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429" y="454901"/>
            <a:ext cx="8223171" cy="2974099"/>
          </a:xfrm>
        </p:spPr>
        <p:txBody>
          <a:bodyPr anchor="b">
            <a:noAutofit/>
          </a:bodyPr>
          <a:lstStyle/>
          <a:p>
            <a:pPr algn="l"/>
            <a:r>
              <a:rPr lang="ru-RU" sz="2400" b="1" dirty="0">
                <a:latin typeface="+mn-lt"/>
              </a:rPr>
              <a:t>Клинические варианты и проявления COVID-19: 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1. Острая респираторная вирусная инфекция легкого течения.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2. Пневмония без дыхательной недостаточности.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3. Пневмония с острой дыхательной недостаточностью.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4. Острый респираторный дистресс синдром взрослых.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5. Сепсис.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6. Септический (инфекционно-токсический) шок. 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029" y="3429000"/>
            <a:ext cx="9759649" cy="2578099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/>
              <a:t>Патогенез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изучен недостаточно. 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/>
              <a:t>Данные о длительности и напряженности иммунитета в отношении SARS-CoV-2 в настоящее время отсутствуют. 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/>
              <a:t>Иммунитет при инфекциях, вызванных другими представителями семейства коронавирусов, не стойкий и возможно повторное заражение.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2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80" y="982980"/>
            <a:ext cx="11292840" cy="2526983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130" y="4766310"/>
            <a:ext cx="9627870" cy="168529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/>
              <a:t>ОРВИ — острая респираторная вирусная инфекция,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/>
              <a:t> ЧДД — частота дыхательных движений,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700" dirty="0"/>
              <a:t>SatO2 — сатурация (насыщение) артериальной крови кислородом, ОРДС — острый респираторный </a:t>
            </a:r>
            <a:r>
              <a:rPr lang="ru-RU" sz="1700" dirty="0" err="1"/>
              <a:t>дистресс-синдром</a:t>
            </a:r>
            <a:r>
              <a:rPr lang="ru-RU" sz="1700" dirty="0"/>
              <a:t>.</a:t>
            </a:r>
          </a:p>
          <a:p>
            <a:pPr>
              <a:lnSpc>
                <a:spcPct val="100000"/>
              </a:lnSpc>
            </a:pPr>
            <a:r>
              <a:rPr lang="ru-RU" sz="1700" dirty="0"/>
              <a:t> 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930" y="194310"/>
            <a:ext cx="1065276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Клиническая классификация COVID-19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(по данным https://www.cdc.gov/coronavirus</a:t>
            </a:r>
            <a:r>
              <a:rPr lang="ru-RU" sz="24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)</a:t>
            </a:r>
            <a:endParaRPr lang="ru-RU" sz="2400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130245"/>
          <a:ext cx="11109955" cy="3324073"/>
        </p:xfrm>
        <a:graphic>
          <a:graphicData uri="http://schemas.openxmlformats.org/drawingml/2006/table">
            <a:tbl>
              <a:tblPr/>
              <a:tblGrid>
                <a:gridCol w="2099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32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6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0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50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5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AB4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Клиническая форма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Легкая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Тяжелая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Крайне тяжелая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2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Умеренная клиническая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манифестация в виде ОРВИ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без рентгенологических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признаков пневмонии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Признаки развернутой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ОРВИ с рентгенологически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подтвержденной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пневмонией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без изменения SatO2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Умеренная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дыхательная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недостаточность,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ЧДД ≥ 30/мин,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SatO2 89–93%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Тяжелая дыхательная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недостаточность, ОРДС,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шок,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полиорганная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недостаточность,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SatO2 ≤ 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Частота,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Летальность,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12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6635" y="322728"/>
            <a:ext cx="5082989" cy="52144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Коронавирусы поражают эпителий верхних дыхательных путей. </a:t>
            </a:r>
          </a:p>
          <a:p>
            <a:pPr algn="just"/>
            <a:r>
              <a:rPr lang="ru-RU" dirty="0"/>
              <a:t>Развивается острый респираторный </a:t>
            </a:r>
            <a:r>
              <a:rPr lang="ru-RU" dirty="0" err="1"/>
              <a:t>дистресс-синдром</a:t>
            </a:r>
            <a:r>
              <a:rPr lang="ru-RU" dirty="0"/>
              <a:t>,  сопровождающийся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тяжёлой дыхательной недостаточностью,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ишемией головного мозга, сердца, декомпенсацией сопутствующей хронической патологии. </a:t>
            </a:r>
          </a:p>
          <a:p>
            <a:pPr algn="just"/>
            <a:r>
              <a:rPr lang="ru-RU" dirty="0"/>
              <a:t>Присоединяется бактериальная и грибковая флора, развивается вирусно-бактериальная пневмония.  </a:t>
            </a:r>
          </a:p>
          <a:p>
            <a:pPr algn="just"/>
            <a:r>
              <a:rPr lang="ru-RU" dirty="0"/>
              <a:t>Развитие фиброзных изменений в лёгочной ткани, инициация вирусом </a:t>
            </a:r>
            <a:r>
              <a:rPr lang="ru-RU" dirty="0" err="1"/>
              <a:t>апоптоза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Коронавирус</a:t>
            </a:r>
            <a:r>
              <a:rPr lang="ru-RU" dirty="0"/>
              <a:t> поражает макрофаги и лимфоциты, блокируя все звенья иммунного ответа.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382588"/>
            <a:ext cx="6286500" cy="5154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9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6714" y="824613"/>
            <a:ext cx="8396915" cy="313343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071" y="3966882"/>
            <a:ext cx="10990729" cy="274565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Патофизиология ОРДС в тяжелых случаях инфекции SARS-CoV-2 объясняется гипериммунной реакцией организма-хозяина. Репликация вируса вызывает прямое клеточное повреждение и высвобождение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провоспалительных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факторов из гибнущих клеток, активирует врожденные иммунные ответы хозяина через различные механизмы, такие как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Активация альвеолярных макрофагов и каскад комплемента через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лектиновый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путь.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Активация каскада комплемента вызывает повреждение эндотелия и дополнительно привлекает лейкоциты через образование и высвобождение в месте воспаления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анафилотоксинов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C3a и C5a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цитокиноподобные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полипептиды), ответственных за массивное локальное высвобождение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провоспалительных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цитокинов, таких как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интерлейкины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IL-1, IL-6 , IL-8, интерферон-γ и др.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рамках такого массивного иммунного ответа хозяина лимфоциты, альвеолярные макрофаги, моноциты и нейтрофилы реализуют свои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провоспалительные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ответы, вызывая дополнительное повреждение тканей и массивное повреждение альвеолярных и эндотелиальных клеток сосудов, вызывая микрососудистый тромбоз, что подтверждается повышением уровня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лактатдегидрогеназы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D-димера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поздних стадиях ОРДС прогрессирование повреждения эндотелия при микрососудистом тромбозе может не только локально распространяться в легких, но и распространять системную воспалительную реакцию, вовлекающую микрососудистое русло почек, головного мозга и других жизненно важных органов (рисунок 1).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59127" y="0"/>
            <a:ext cx="79763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На основании клинической картины развития COVID-19 у пациентов с тяжелой формой заболевания можно сделать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вывод,что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наибольшую угрозу для жизни представляет не инфекция как таковая, а следующий за ней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цитокиновый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шторм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5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3058</Words>
  <Application>Microsoft Office PowerPoint</Application>
  <PresentationFormat>Произвольный</PresentationFormat>
  <Paragraphs>430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Вирион размером 80-220 нм. Нуклеокапсид представляет собой гибкую спираль, состоящую из геномной плюс-нити РНК и большого количества молекул нуклеопротеина N.   </vt:lpstr>
      <vt:lpstr>До 2002 года коронавирусы рассматривались в качестве агентов, вызывающих нетяжелые заболевания верхних дыхательных путей с крайне редкими летальными исходами.  Эпидемия атипичной пневмонии, вызванная коронавирусом SARS-CoV. За период эпидемии в 37 странах зарегистрировано ˃8000 случаев, из них 774 со смертельным исходом. С 2004 новых случаев не зарегистрировано. </vt:lpstr>
      <vt:lpstr>Слайд 4</vt:lpstr>
      <vt:lpstr>   1.MERS-CoV оказался наименее контагиозным и поразил всего около двух с половиной тысяч человек. 2. характеризовался высокой летальностью, в отдельных популяциях приближающейся к 40%. что рецептором для него служит дипептидилпептидаза 4.  3.SARS-CoV, и SARS-CoV-2 нацелены на ангиотензин-превращающий фермент 2 (ACE2) человека.   </vt:lpstr>
      <vt:lpstr>Клинические варианты и проявления COVID-19:  1. Острая респираторная вирусная инфекция легкого течения. 2. Пневмония без дыхательной недостаточности. 3. Пневмония с острой дыхательной недостаточностью.  4. Острый респираторный дистресс синдром взрослых.  5. Сепсис. 6. Септический (инфекционно-токсический) шок.  </vt:lpstr>
      <vt:lpstr> </vt:lpstr>
      <vt:lpstr>Слайд 8</vt:lpstr>
      <vt:lpstr>Слайд 9</vt:lpstr>
      <vt:lpstr>Методы диагностики</vt:lpstr>
      <vt:lpstr>Методы диагностики</vt:lpstr>
      <vt:lpstr> </vt:lpstr>
      <vt:lpstr>Методы диагностики</vt:lpstr>
      <vt:lpstr>Методы диагностики</vt:lpstr>
      <vt:lpstr>Слайд 15</vt:lpstr>
      <vt:lpstr>Слайд 16</vt:lpstr>
      <vt:lpstr>Упрощенная схема иммунного ответа</vt:lpstr>
      <vt:lpstr>Классы иммуноглобулинов</vt:lpstr>
      <vt:lpstr>Для борьбы с COVID-19 разрабатываются вакцины разных типов  </vt:lpstr>
      <vt:lpstr>Слайд 20</vt:lpstr>
      <vt:lpstr>Классификация вакцин по поколениям </vt:lpstr>
      <vt:lpstr>Достоинства и недостатки технологических платформ для создания вакцины против COVID-19</vt:lpstr>
      <vt:lpstr>Достоинства и недостатки технологических платформ для создания вакцины против COVID-19</vt:lpstr>
      <vt:lpstr>Перечень технологических платформ для создания вакцины против COVID-19</vt:lpstr>
      <vt:lpstr>Слайд 25</vt:lpstr>
      <vt:lpstr>Слайд 26</vt:lpstr>
      <vt:lpstr>Слайд 27</vt:lpstr>
      <vt:lpstr>Городское бюджетное учреждение здравоохранения города Москвы «Госпиталь для ветеранов войн №2 ВКЛЮЧЕНИЕ КСЕНОНА В ТЕРАПИЮ СИНДРОМА ДЫХАТЕЛЬНОЙ НЕДОСТАТОЧНОСТИ ВО ВРЕМЕНА ПАНДЕМИИ COVID-19  </vt:lpstr>
      <vt:lpstr>Динамика изменения эндогенных биорегуляторов методом «АДИМУСТАТ»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Orlova</dc:creator>
  <cp:lastModifiedBy>Пользователь Windows</cp:lastModifiedBy>
  <cp:revision>30</cp:revision>
  <dcterms:created xsi:type="dcterms:W3CDTF">2021-02-03T08:22:20Z</dcterms:created>
  <dcterms:modified xsi:type="dcterms:W3CDTF">2021-02-04T18:38:00Z</dcterms:modified>
</cp:coreProperties>
</file>